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2"/>
  </p:notesMasterIdLst>
  <p:handoutMasterIdLst>
    <p:handoutMasterId r:id="rId113"/>
  </p:handoutMasterIdLst>
  <p:sldIdLst>
    <p:sldId id="256" r:id="rId2"/>
    <p:sldId id="257" r:id="rId3"/>
    <p:sldId id="374" r:id="rId4"/>
    <p:sldId id="351" r:id="rId5"/>
    <p:sldId id="352" r:id="rId6"/>
    <p:sldId id="353" r:id="rId7"/>
    <p:sldId id="354" r:id="rId8"/>
    <p:sldId id="355" r:id="rId9"/>
    <p:sldId id="356" r:id="rId10"/>
    <p:sldId id="357" r:id="rId11"/>
    <p:sldId id="358" r:id="rId12"/>
    <p:sldId id="359" r:id="rId13"/>
    <p:sldId id="360" r:id="rId14"/>
    <p:sldId id="258" r:id="rId15"/>
    <p:sldId id="259" r:id="rId16"/>
    <p:sldId id="324" r:id="rId17"/>
    <p:sldId id="325" r:id="rId18"/>
    <p:sldId id="260" r:id="rId19"/>
    <p:sldId id="261" r:id="rId20"/>
    <p:sldId id="326" r:id="rId21"/>
    <p:sldId id="262" r:id="rId22"/>
    <p:sldId id="327" r:id="rId23"/>
    <p:sldId id="263" r:id="rId24"/>
    <p:sldId id="264" r:id="rId25"/>
    <p:sldId id="265" r:id="rId26"/>
    <p:sldId id="266" r:id="rId27"/>
    <p:sldId id="331" r:id="rId28"/>
    <p:sldId id="267" r:id="rId29"/>
    <p:sldId id="271" r:id="rId30"/>
    <p:sldId id="332" r:id="rId31"/>
    <p:sldId id="275" r:id="rId32"/>
    <p:sldId id="276" r:id="rId33"/>
    <p:sldId id="277" r:id="rId34"/>
    <p:sldId id="278" r:id="rId35"/>
    <p:sldId id="279" r:id="rId36"/>
    <p:sldId id="333" r:id="rId37"/>
    <p:sldId id="334" r:id="rId38"/>
    <p:sldId id="336" r:id="rId39"/>
    <p:sldId id="335" r:id="rId40"/>
    <p:sldId id="337" r:id="rId41"/>
    <p:sldId id="338" r:id="rId42"/>
    <p:sldId id="339" r:id="rId43"/>
    <p:sldId id="280" r:id="rId44"/>
    <p:sldId id="281" r:id="rId45"/>
    <p:sldId id="283" r:id="rId46"/>
    <p:sldId id="345" r:id="rId47"/>
    <p:sldId id="340" r:id="rId48"/>
    <p:sldId id="341" r:id="rId49"/>
    <p:sldId id="361" r:id="rId50"/>
    <p:sldId id="268" r:id="rId51"/>
    <p:sldId id="270" r:id="rId52"/>
    <p:sldId id="282" r:id="rId53"/>
    <p:sldId id="284" r:id="rId54"/>
    <p:sldId id="285" r:id="rId55"/>
    <p:sldId id="301" r:id="rId56"/>
    <p:sldId id="286" r:id="rId57"/>
    <p:sldId id="362" r:id="rId58"/>
    <p:sldId id="363" r:id="rId59"/>
    <p:sldId id="302" r:id="rId60"/>
    <p:sldId id="288" r:id="rId61"/>
    <p:sldId id="273" r:id="rId62"/>
    <p:sldId id="303" r:id="rId63"/>
    <p:sldId id="274" r:id="rId64"/>
    <p:sldId id="305" r:id="rId65"/>
    <p:sldId id="306" r:id="rId66"/>
    <p:sldId id="309" r:id="rId67"/>
    <p:sldId id="307" r:id="rId68"/>
    <p:sldId id="310" r:id="rId69"/>
    <p:sldId id="311" r:id="rId70"/>
    <p:sldId id="312" r:id="rId71"/>
    <p:sldId id="313" r:id="rId72"/>
    <p:sldId id="269" r:id="rId73"/>
    <p:sldId id="342" r:id="rId74"/>
    <p:sldId id="317" r:id="rId75"/>
    <p:sldId id="292" r:id="rId76"/>
    <p:sldId id="293" r:id="rId77"/>
    <p:sldId id="294" r:id="rId78"/>
    <p:sldId id="295" r:id="rId79"/>
    <p:sldId id="304" r:id="rId80"/>
    <p:sldId id="315" r:id="rId81"/>
    <p:sldId id="296" r:id="rId82"/>
    <p:sldId id="297" r:id="rId83"/>
    <p:sldId id="298" r:id="rId84"/>
    <p:sldId id="364" r:id="rId85"/>
    <p:sldId id="299" r:id="rId86"/>
    <p:sldId id="320" r:id="rId87"/>
    <p:sldId id="321" r:id="rId88"/>
    <p:sldId id="289" r:id="rId89"/>
    <p:sldId id="314" r:id="rId90"/>
    <p:sldId id="322" r:id="rId91"/>
    <p:sldId id="316" r:id="rId92"/>
    <p:sldId id="290" r:id="rId93"/>
    <p:sldId id="323" r:id="rId94"/>
    <p:sldId id="344" r:id="rId95"/>
    <p:sldId id="346" r:id="rId96"/>
    <p:sldId id="343" r:id="rId97"/>
    <p:sldId id="291" r:id="rId98"/>
    <p:sldId id="348" r:id="rId99"/>
    <p:sldId id="347" r:id="rId100"/>
    <p:sldId id="349" r:id="rId101"/>
    <p:sldId id="365" r:id="rId102"/>
    <p:sldId id="366" r:id="rId103"/>
    <p:sldId id="367" r:id="rId104"/>
    <p:sldId id="368" r:id="rId105"/>
    <p:sldId id="369" r:id="rId106"/>
    <p:sldId id="370" r:id="rId107"/>
    <p:sldId id="371" r:id="rId108"/>
    <p:sldId id="372" r:id="rId109"/>
    <p:sldId id="350" r:id="rId110"/>
    <p:sldId id="373" r:id="rId1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ableStyles" Target="tableStyle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8D004AD-EBF3-4C1B-A59D-2143B7F4FDF3}" type="datetimeFigureOut">
              <a:rPr lang="en-US"/>
              <a:pPr>
                <a:defRPr/>
              </a:pPr>
              <a:t>10/15/2012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7855300-7DEB-48AC-BB8E-520173660B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362609D-DE8E-4A3D-9ED9-D1D984A24CCC}" type="datetimeFigureOut">
              <a:rPr lang="en-US"/>
              <a:pPr>
                <a:defRPr/>
              </a:pPr>
              <a:t>10/15/2012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1.  Allow </a:t>
            </a:r>
            <a:r>
              <a:rPr lang="en-US" noProof="0" dirty="0" err="1" smtClean="0"/>
              <a:t>sutdents</a:t>
            </a:r>
            <a:r>
              <a:rPr lang="en-US" noProof="0" dirty="0" smtClean="0"/>
              <a:t> to play a version of “hide and seek” inspired by this </a:t>
            </a:r>
            <a:r>
              <a:rPr lang="en-US" noProof="0" dirty="0" err="1" smtClean="0"/>
              <a:t>storyl</a:t>
            </a:r>
            <a:r>
              <a:rPr lang="en-US" noProof="0" dirty="0" smtClean="0"/>
              <a:t>  Have the students work in </a:t>
            </a:r>
            <a:r>
              <a:rPr lang="en-US" noProof="0" dirty="0" err="1" smtClean="0"/>
              <a:t>pairsl</a:t>
            </a:r>
            <a:r>
              <a:rPr lang="en-US" noProof="0" dirty="0" smtClean="0"/>
              <a:t>  One student picks a hiding place for “purloined letter” in the classroom .  The other asks twenty questions in an attempt to identify the hiding </a:t>
            </a:r>
            <a:r>
              <a:rPr lang="en-US" noProof="0" dirty="0" err="1" smtClean="0"/>
              <a:t>placel</a:t>
            </a:r>
            <a:endParaRPr lang="en-US" noProof="0" dirty="0" smtClean="0"/>
          </a:p>
          <a:p>
            <a:pPr lvl="0"/>
            <a:endParaRPr lang="en-US" noProof="0" dirty="0" smtClean="0"/>
          </a:p>
          <a:p>
            <a:pPr lvl="0"/>
            <a:r>
              <a:rPr lang="en-US" noProof="0" dirty="0" smtClean="0"/>
              <a:t>2.  Quotation ‘</a:t>
            </a:r>
            <a:r>
              <a:rPr lang="en-US" noProof="0" dirty="0" err="1" smtClean="0"/>
              <a:t>quizzler</a:t>
            </a:r>
            <a:r>
              <a:rPr lang="en-US" noProof="0" dirty="0" smtClean="0"/>
              <a:t> WS.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D4B8CD4-5F8C-4B11-957B-C6E888F3AD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Do One Hour Mysteries – Moneybags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	Start together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	then assign packet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C2FA49-0691-46FB-B36D-890FDC89F01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16B2D2-CA11-4229-9266-883079432E4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1.  Allow students to play a version of “hide and seek” inspired by this storyl  Have the students work in pairsl  One student picks a hiding place for “purloined letter” in the classroom .  The other asks twenty questions in an attempt to identify the hiding placel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2.  Quotation ‘quizzler WS.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0E9371-381B-45EF-BA3C-239CFBA4DEA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smtClean="0"/>
              <a:t>Read play version silently.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smtClean="0"/>
              <a:t>Read play aloud next day.</a:t>
            </a: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3C099-AEA4-4E71-8E17-FB02B5DF0CC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1.  Students first read “Postcard from Poe”.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2. Then take notes from slide.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3.  Assign writing letter to Poe.</a:t>
            </a:r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ACAE17-A843-4194-8849-20AA2AF7F58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cxnSp>
        <p:nvCxnSpPr>
          <p:cNvPr id="5" name="Straight Connector 17"/>
          <p:cNvCxnSpPr/>
          <p:nvPr/>
        </p:nvCxnSpPr>
        <p:spPr>
          <a:xfrm>
            <a:off x="0" y="2925763"/>
            <a:ext cx="9144000" cy="158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2514600" y="2362200"/>
            <a:ext cx="4114800" cy="1127125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anchor="ctr">
            <a:normAutofit/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  <a:defRPr/>
            </a:pPr>
            <a:endParaRPr lang="en-US" sz="1800" b="1" cap="all" dirty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/>
            </a:lvl1pPr>
          </a:lstStyle>
          <a:p>
            <a:pPr>
              <a:defRPr/>
            </a:pPr>
            <a:fld id="{4875A5AC-2172-4731-A8DC-456F0DC02301}" type="datetimeFigureOut">
              <a:rPr lang="en-US"/>
              <a:pPr>
                <a:defRPr/>
              </a:pPr>
              <a:t>10/15/2012</a:t>
            </a:fld>
            <a:endParaRPr lang="en-US" dirty="0"/>
          </a:p>
        </p:txBody>
      </p:sp>
      <p:sp>
        <p:nvSpPr>
          <p:cNvPr id="8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BCD4D-D098-4910-8332-7A6C253C1E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510FB-36D4-4B47-AE5F-60FFD2779577}" type="datetimeFigureOut">
              <a:rPr lang="en-US"/>
              <a:pPr>
                <a:defRPr/>
              </a:pPr>
              <a:t>10/15/2012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29060-3BB0-4885-BA34-6ABA545617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8"/>
          <p:cNvCxnSpPr/>
          <p:nvPr/>
        </p:nvCxnSpPr>
        <p:spPr>
          <a:xfrm rot="5400000">
            <a:off x="4267201" y="3429000"/>
            <a:ext cx="6858000" cy="3175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6"/>
          <p:cNvSpPr/>
          <p:nvPr/>
        </p:nvSpPr>
        <p:spPr bwMode="hidden">
          <a:xfrm>
            <a:off x="0" y="0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F9A01-B66D-44A3-89AB-BBAAD83142AE}" type="datetimeFigureOut">
              <a:rPr lang="en-US"/>
              <a:pPr>
                <a:defRPr/>
              </a:pPr>
              <a:t>10/15/2012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54C25-43D3-425D-9B6E-21F48BE2B6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7C0C8-466F-43A7-A56F-620B38352B5B}" type="datetimeFigureOut">
              <a:rPr lang="en-US"/>
              <a:pPr>
                <a:defRPr/>
              </a:pPr>
              <a:t>10/15/2012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34CF8-5AC3-418C-8812-9D49ACC969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C2BE8-0A03-494A-99A4-4B22D1B2BE10}" type="datetimeFigureOut">
              <a:rPr lang="en-US"/>
              <a:pPr>
                <a:defRPr/>
              </a:pPr>
              <a:t>10/15/2012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603C1-75AB-49B9-8DDF-55BDF2B2A9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974725"/>
            <a:ext cx="4114800" cy="7016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019300"/>
            <a:ext cx="8229600" cy="411797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0CBB3-DC23-4121-92A2-2DB1BE615F40}" type="datetimeFigureOut">
              <a:rPr lang="en-US"/>
              <a:pPr>
                <a:defRPr/>
              </a:pPr>
              <a:t>10/15/2012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0A4B5-6DFC-4602-9080-CBA6B239BC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78C5B-9E3C-4260-A6DC-7C7D0220E1B4}" type="datetimeFigureOut">
              <a:rPr lang="en-US"/>
              <a:pPr>
                <a:defRPr/>
              </a:pPr>
              <a:t>10/15/2012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A9C02-73A3-45AE-9753-BC0370B1E2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0" y="3922713"/>
            <a:ext cx="9144000" cy="2935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cxnSp>
        <p:nvCxnSpPr>
          <p:cNvPr id="5" name="Straight Connector 10"/>
          <p:cNvCxnSpPr/>
          <p:nvPr/>
        </p:nvCxnSpPr>
        <p:spPr>
          <a:xfrm>
            <a:off x="0" y="3921125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1"/>
          <p:cNvSpPr/>
          <p:nvPr/>
        </p:nvSpPr>
        <p:spPr>
          <a:xfrm>
            <a:off x="2514600" y="3368675"/>
            <a:ext cx="4114800" cy="1127125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anchor="ctr">
            <a:normAutofit/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  <a:defRPr/>
            </a:pPr>
            <a:endParaRPr lang="en-US" sz="1800" b="1" cap="all" dirty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bIns="0" anchor="b"/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/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D20B7-F633-48C4-892B-B4C6232B1B6A}" type="datetimeFigureOut">
              <a:rPr lang="en-US"/>
              <a:pPr>
                <a:defRPr/>
              </a:pPr>
              <a:t>10/15/2012</a:t>
            </a:fld>
            <a:endParaRPr lang="en-US" dirty="0"/>
          </a:p>
        </p:txBody>
      </p:sp>
      <p:sp>
        <p:nvSpPr>
          <p:cNvPr id="8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58920-3478-46C9-92F2-10680110BA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323C3-A6AA-42C4-B895-76B7A2F27672}" type="datetimeFigureOut">
              <a:rPr lang="en-US"/>
              <a:pPr>
                <a:defRPr/>
              </a:pPr>
              <a:t>10/15/2012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D8003-2A46-46EE-BBD3-7069F03B15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anchor="ctr" anchorCtr="0"/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anchor="ctr" anchorCtr="0"/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27EA2-D7E8-4D3B-B215-96398959908E}" type="datetimeFigureOut">
              <a:rPr lang="en-US"/>
              <a:pPr>
                <a:defRPr/>
              </a:pPr>
              <a:t>10/15/2012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733C6-9372-4669-B831-E805086F19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DCF7A-8DC6-40C5-B08F-EEDBA2DB8AE3}" type="datetimeFigureOut">
              <a:rPr lang="en-US"/>
              <a:pPr>
                <a:defRPr/>
              </a:pPr>
              <a:t>10/15/2012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383AC-C6A9-434F-8D98-967E621A1A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2CF9-E421-45CE-A509-54AC5CA89B1A}" type="datetimeFigureOut">
              <a:rPr lang="en-US"/>
              <a:pPr>
                <a:defRPr/>
              </a:pPr>
              <a:t>10/15/2012</a:t>
            </a:fld>
            <a:endParaRPr lang="en-US" dirty="0"/>
          </a:p>
        </p:txBody>
      </p:sp>
      <p:sp>
        <p:nvSpPr>
          <p:cNvPr id="3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9D746-AD83-41B8-8B8E-D2CF11F673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t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7E297-2620-472D-9AC0-90A070F9E6DA}" type="datetimeFigureOut">
              <a:rPr lang="en-US"/>
              <a:pPr>
                <a:defRPr/>
              </a:pPr>
              <a:t>10/15/2012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2A41D-1CEE-4430-8A3D-740AFE484A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anchor="ctr" anchorCtr="0"/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tIns="0" bIns="0" anchor="ctr" anchorCtr="0"/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7A7ED-B81A-497B-ADC0-5299AD0CC5CF}" type="datetimeFigureOut">
              <a:rPr lang="en-US"/>
              <a:pPr>
                <a:defRPr/>
              </a:pPr>
              <a:t>10/15/2012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F13C9-53B7-4B18-9350-FF60BC82B5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6675"/>
            <a:ext cx="9144000" cy="5521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0"/>
            <a:ext cx="8229600" cy="4117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05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 cap="all" spc="30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7F1A16BD-A8D2-469E-B36C-4CCE0039FF12}" type="datetimeFigureOut">
              <a:rPr lang="en-US"/>
              <a:pPr>
                <a:defRPr/>
              </a:pPr>
              <a:t>10/15/2012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0" cap="all" spc="30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50F949AC-E6B1-45AB-BE72-941887DC66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913"/>
            <a:ext cx="9144000" cy="1587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4725"/>
            <a:ext cx="4114800" cy="701675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6" r:id="rId2"/>
    <p:sldLayoutId id="2147483688" r:id="rId3"/>
    <p:sldLayoutId id="2147483685" r:id="rId4"/>
    <p:sldLayoutId id="2147483684" r:id="rId5"/>
    <p:sldLayoutId id="2147483683" r:id="rId6"/>
    <p:sldLayoutId id="2147483689" r:id="rId7"/>
    <p:sldLayoutId id="2147483682" r:id="rId8"/>
    <p:sldLayoutId id="2147483681" r:id="rId9"/>
    <p:sldLayoutId id="2147483680" r:id="rId10"/>
    <p:sldLayoutId id="2147483690" r:id="rId11"/>
    <p:sldLayoutId id="2147483679" r:id="rId12"/>
    <p:sldLayoutId id="2147483678" r:id="rId13"/>
    <p:sldLayoutId id="2147483677" r:id="rId14"/>
  </p:sldLayoutIdLst>
  <p:txStyles>
    <p:titleStyle>
      <a:lvl1pPr algn="ctr" rtl="0" eaLnBrk="0" fontAlgn="base" hangingPunct="0">
        <a:spcBef>
          <a:spcPts val="400"/>
        </a:spcBef>
        <a:spcAft>
          <a:spcPct val="0"/>
        </a:spcAft>
        <a:defRPr b="1" kern="1200" cap="all">
          <a:solidFill>
            <a:srgbClr val="404040"/>
          </a:solidFill>
          <a:latin typeface="+mj-lt"/>
          <a:ea typeface="Tunga" pitchFamily="2"/>
          <a:cs typeface="Tunga" pitchFamily="2"/>
        </a:defRPr>
      </a:lvl1pPr>
      <a:lvl2pPr algn="ctr" rtl="0" eaLnBrk="0" fontAlgn="base" hangingPunct="0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Garamond" pitchFamily="18" charset="0"/>
          <a:ea typeface="Tunga" pitchFamily="2"/>
          <a:cs typeface="Tunga" pitchFamily="2"/>
        </a:defRPr>
      </a:lvl2pPr>
      <a:lvl3pPr algn="ctr" rtl="0" eaLnBrk="0" fontAlgn="base" hangingPunct="0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Garamond" pitchFamily="18" charset="0"/>
          <a:ea typeface="Tunga" pitchFamily="2"/>
          <a:cs typeface="Tunga" pitchFamily="2"/>
        </a:defRPr>
      </a:lvl3pPr>
      <a:lvl4pPr algn="ctr" rtl="0" eaLnBrk="0" fontAlgn="base" hangingPunct="0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Garamond" pitchFamily="18" charset="0"/>
          <a:ea typeface="Tunga" pitchFamily="2"/>
          <a:cs typeface="Tunga" pitchFamily="2"/>
        </a:defRPr>
      </a:lvl4pPr>
      <a:lvl5pPr algn="ctr" rtl="0" eaLnBrk="0" fontAlgn="base" hangingPunct="0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Garamond" pitchFamily="18" charset="0"/>
          <a:ea typeface="Tunga" pitchFamily="2"/>
          <a:cs typeface="Tunga" pitchFamily="2"/>
        </a:defRPr>
      </a:lvl5pPr>
      <a:lvl6pPr marL="457200"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Garamond" pitchFamily="18" charset="0"/>
          <a:ea typeface="Tunga" pitchFamily="2"/>
          <a:cs typeface="Tunga" pitchFamily="2"/>
        </a:defRPr>
      </a:lvl6pPr>
      <a:lvl7pPr marL="914400"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Garamond" pitchFamily="18" charset="0"/>
          <a:ea typeface="Tunga" pitchFamily="2"/>
          <a:cs typeface="Tunga" pitchFamily="2"/>
        </a:defRPr>
      </a:lvl7pPr>
      <a:lvl8pPr marL="1371600"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Garamond" pitchFamily="18" charset="0"/>
          <a:ea typeface="Tunga" pitchFamily="2"/>
          <a:cs typeface="Tunga" pitchFamily="2"/>
        </a:defRPr>
      </a:lvl8pPr>
      <a:lvl9pPr marL="1828800" algn="ctr" rtl="0" fontAlgn="base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Garamond" pitchFamily="18" charset="0"/>
          <a:ea typeface="Tunga" pitchFamily="2"/>
          <a:cs typeface="Tunga" pitchFamily="2"/>
        </a:defRPr>
      </a:lvl9pPr>
    </p:titleStyle>
    <p:bodyStyle>
      <a:lvl1pPr algn="ctr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defRPr sz="2000" kern="1200" spc="3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algn="ctr" rtl="0" eaLnBrk="0" fontAlgn="base" hangingPunct="0">
        <a:spcBef>
          <a:spcPts val="1200"/>
        </a:spcBef>
        <a:spcAft>
          <a:spcPct val="0"/>
        </a:spcAft>
        <a:buClr>
          <a:schemeClr val="accent1"/>
        </a:buClr>
        <a:defRPr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algn="ctr" rtl="0" eaLnBrk="0" fontAlgn="base" hangingPunct="0">
        <a:spcBef>
          <a:spcPts val="1200"/>
        </a:spcBef>
        <a:spcAft>
          <a:spcPct val="0"/>
        </a:spcAft>
        <a:buClr>
          <a:schemeClr val="accent1"/>
        </a:buClr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algn="ctr" rtl="0" eaLnBrk="0" fontAlgn="base" hangingPunct="0">
        <a:spcBef>
          <a:spcPts val="1200"/>
        </a:spcBef>
        <a:spcAft>
          <a:spcPct val="0"/>
        </a:spcAft>
        <a:buClr>
          <a:schemeClr val="accent1"/>
        </a:buClr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algn="ctr" rtl="0" eaLnBrk="0" fontAlgn="base" hangingPunct="0">
        <a:spcBef>
          <a:spcPts val="1200"/>
        </a:spcBef>
        <a:spcAft>
          <a:spcPct val="0"/>
        </a:spcAft>
        <a:buClr>
          <a:schemeClr val="accent1"/>
        </a:buClr>
        <a:defRPr sz="14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slide" Target="slide103.xml"/><Relationship Id="rId3" Type="http://schemas.openxmlformats.org/officeDocument/2006/relationships/slide" Target="slide104.xml"/><Relationship Id="rId7" Type="http://schemas.openxmlformats.org/officeDocument/2006/relationships/slide" Target="slide107.xml"/><Relationship Id="rId2" Type="http://schemas.openxmlformats.org/officeDocument/2006/relationships/slide" Target="slide101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64.xml"/><Relationship Id="rId5" Type="http://schemas.openxmlformats.org/officeDocument/2006/relationships/slide" Target="slide102.xml"/><Relationship Id="rId10" Type="http://schemas.openxmlformats.org/officeDocument/2006/relationships/slide" Target="slide108.xml"/><Relationship Id="rId4" Type="http://schemas.openxmlformats.org/officeDocument/2006/relationships/slide" Target="slide106.xml"/><Relationship Id="rId9" Type="http://schemas.openxmlformats.org/officeDocument/2006/relationships/slide" Target="slide105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3.xml"/><Relationship Id="rId5" Type="http://schemas.openxmlformats.org/officeDocument/2006/relationships/slide" Target="slide24.xml"/><Relationship Id="rId4" Type="http://schemas.openxmlformats.org/officeDocument/2006/relationships/slide" Target="slide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1.xml"/><Relationship Id="rId5" Type="http://schemas.openxmlformats.org/officeDocument/2006/relationships/slide" Target="slide20.xml"/><Relationship Id="rId4" Type="http://schemas.openxmlformats.org/officeDocument/2006/relationships/slide" Target="slide7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9.xml"/><Relationship Id="rId3" Type="http://schemas.openxmlformats.org/officeDocument/2006/relationships/slide" Target="slide28.xml"/><Relationship Id="rId7" Type="http://schemas.openxmlformats.org/officeDocument/2006/relationships/slide" Target="slide100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4.xml"/><Relationship Id="rId5" Type="http://schemas.openxmlformats.org/officeDocument/2006/relationships/slide" Target="slide64.xml"/><Relationship Id="rId4" Type="http://schemas.openxmlformats.org/officeDocument/2006/relationships/slide" Target="slide4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slide" Target="slide56.xml"/><Relationship Id="rId5" Type="http://schemas.openxmlformats.org/officeDocument/2006/relationships/slide" Target="slide60.xml"/><Relationship Id="rId4" Type="http://schemas.openxmlformats.org/officeDocument/2006/relationships/image" Target="../media/image23.wm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slide" Target="slide91.xml"/><Relationship Id="rId1" Type="http://schemas.openxmlformats.org/officeDocument/2006/relationships/slideLayout" Target="../slideLayouts/slideLayout3.xml"/><Relationship Id="rId5" Type="http://schemas.openxmlformats.org/officeDocument/2006/relationships/slide" Target="slide96.xml"/><Relationship Id="rId4" Type="http://schemas.openxmlformats.org/officeDocument/2006/relationships/slide" Target="slide88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hyperlink" Target="http://yatesgate.edu.glogster.com/poe-ster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/url?sa=t&amp;rct=j&amp;q=&amp;esrc=s&amp;source=web&amp;cd=1&amp;cad=rja&amp;ved=0CCcQFjAA&amp;url=http://dotsub.com/view/58591756-7128-488c-bfe9-22463d46d907&amp;ei=RDpnUIzSJOP20gHMg4HICA&amp;usg=AFQjCNECYN9RoaJowejOyzr0N6ujNRDE0Q" TargetMode="Externa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hyperlink" Target="http://yatesgate.edu.glogster.com/poe-ste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ubtitle 2"/>
          <p:cNvSpPr>
            <a:spLocks noGrp="1"/>
          </p:cNvSpPr>
          <p:nvPr>
            <p:ph type="subTitle" idx="1"/>
          </p:nvPr>
        </p:nvSpPr>
        <p:spPr bwMode="auto">
          <a:xfrm>
            <a:off x="2590800" y="2971800"/>
            <a:ext cx="4013200" cy="3841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r>
              <a:rPr lang="en-US" sz="1000" smtClean="0">
                <a:solidFill>
                  <a:srgbClr val="404040"/>
                </a:solidFill>
              </a:rPr>
              <a:t>English/GATE  Grade 8 McCord</a:t>
            </a:r>
          </a:p>
          <a:p>
            <a:pPr eaLnBrk="1" hangingPunct="1">
              <a:lnSpc>
                <a:spcPct val="80000"/>
              </a:lnSpc>
            </a:pPr>
            <a:r>
              <a:rPr lang="en-US" sz="1000" smtClean="0">
                <a:solidFill>
                  <a:srgbClr val="404040"/>
                </a:solidFill>
              </a:rPr>
              <a:t>Mrs. Yates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2" y="2291397"/>
            <a:ext cx="4013200" cy="599441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a typeface="+mj-ea"/>
              </a:rPr>
              <a:t>Mystery &amp; Terror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ea typeface="+mj-ea"/>
            </a:endParaRPr>
          </a:p>
        </p:txBody>
      </p:sp>
      <p:sp>
        <p:nvSpPr>
          <p:cNvPr id="18438" name="WordArt 6"/>
          <p:cNvSpPr>
            <a:spLocks noChangeArrowheads="1" noChangeShapeType="1" noTextEdit="1"/>
          </p:cNvSpPr>
          <p:nvPr/>
        </p:nvSpPr>
        <p:spPr bwMode="auto">
          <a:xfrm>
            <a:off x="1905000" y="1219200"/>
            <a:ext cx="5362575" cy="514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spc="72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Baskerville Old Face"/>
              </a:rPr>
              <a:t>Afraid of Classic Literature?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Alignment Key</a:t>
            </a:r>
          </a:p>
        </p:txBody>
      </p:sp>
      <p:graphicFrame>
        <p:nvGraphicFramePr>
          <p:cNvPr id="126991" name="Group 15"/>
          <p:cNvGraphicFramePr>
            <a:graphicFrameLocks noGrp="1"/>
          </p:cNvGraphicFramePr>
          <p:nvPr>
            <p:ph idx="1"/>
          </p:nvPr>
        </p:nvGraphicFramePr>
        <p:xfrm>
          <a:off x="457200" y="2019300"/>
          <a:ext cx="8229600" cy="4352925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Reading for Literature – Integration of Knowledge and Ideas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Standard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10.  By the end of the year, read and comprehend literature, including stories, dramas, and poems, at the high end of grades 6-8 text complexity band independently and proficiently.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91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Essential Question: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How can one understand complicated, classic texts.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71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Learning Targets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choose a reading strategy that will help me comprehend difficult texts.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2000" cap="none" smtClean="0"/>
              <a:t>PROJECTS VI – VII</a:t>
            </a:r>
            <a:br>
              <a:rPr lang="en-US" sz="2000" cap="none" smtClean="0"/>
            </a:br>
            <a:r>
              <a:rPr lang="en-US" sz="1600" cap="none" smtClean="0"/>
              <a:t> </a:t>
            </a:r>
            <a:r>
              <a:rPr lang="en-US" cap="none" smtClean="0"/>
              <a:t>TIC TAC POE- Show what you know!</a:t>
            </a:r>
            <a:br>
              <a:rPr lang="en-US" cap="none" smtClean="0"/>
            </a:br>
            <a:r>
              <a:rPr lang="en-US" sz="1200" cap="none" smtClean="0"/>
              <a:t>Choose three in a row.  (May do a fourth for bonus points.)</a:t>
            </a:r>
          </a:p>
        </p:txBody>
      </p:sp>
      <p:graphicFrame>
        <p:nvGraphicFramePr>
          <p:cNvPr id="193563" name="Group 27"/>
          <p:cNvGraphicFramePr>
            <a:graphicFrameLocks noGrp="1"/>
          </p:cNvGraphicFramePr>
          <p:nvPr>
            <p:ph idx="1"/>
          </p:nvPr>
        </p:nvGraphicFramePr>
        <p:xfrm>
          <a:off x="457200" y="2019300"/>
          <a:ext cx="8229600" cy="443865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  <a:hlinkClick r:id="rId2" action="ppaction://hlinksldjump"/>
                        </a:rPr>
                        <a:t>Illustration</a:t>
                      </a:r>
                      <a:endParaRPr kumimoji="0" lang="en-US" sz="18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Illustrate one of the poems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  <a:hlinkClick r:id="rId3" action="ppaction://hlinksldjump"/>
                        </a:rPr>
                        <a:t>Story</a:t>
                      </a:r>
                      <a:endParaRPr kumimoji="0" lang="en-US" sz="18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Write a mystery story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Inspired by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A picture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  <a:hlinkClick r:id="rId4" action="ppaction://hlinksldjump"/>
                        </a:rPr>
                        <a:t>Movie Trailer Video</a:t>
                      </a:r>
                      <a:endParaRPr kumimoji="0" lang="en-US" sz="18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Make a trailer for one of the terror stories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(group)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47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  <a:hlinkClick r:id="rId5" action="ppaction://hlinksldjump"/>
                        </a:rPr>
                        <a:t>Recitation</a:t>
                      </a:r>
                      <a:endParaRPr kumimoji="0" lang="en-US" sz="18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Memorize a stanza of one of the poems and recite it for the class.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  <a:hlinkClick r:id="rId6" action="ppaction://hlinksldjump"/>
                        </a:rPr>
                        <a:t>Compare/Contrast Essay</a:t>
                      </a:r>
                      <a:endParaRPr kumimoji="0" lang="en-US" sz="18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Two Tales of Terror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(All must do this one)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  <a:hlinkClick r:id="rId7" action="ppaction://hlinksldjump"/>
                        </a:rPr>
                        <a:t>Comic Strip</a:t>
                      </a:r>
                      <a:endParaRPr kumimoji="0" lang="en-US" sz="18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Retell one of the terror stories in cartoon form.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  <a:hlinkClick r:id="rId8" action="ppaction://hlinksldjump"/>
                        </a:rPr>
                        <a:t>Parody</a:t>
                      </a:r>
                      <a:endParaRPr kumimoji="0" lang="en-US" sz="18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Write a Parody of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“The Raven”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  <a:hlinkClick r:id="rId9" action="ppaction://hlinksldjump"/>
                        </a:rPr>
                        <a:t>Drama</a:t>
                      </a:r>
                      <a:endParaRPr kumimoji="0" lang="en-US" sz="18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Act out and Videotape a scene from one of the mystery plays (group)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  <a:hlinkClick r:id="rId10" action="ppaction://hlinksldjump"/>
                        </a:rPr>
                        <a:t>Read and Report</a:t>
                      </a:r>
                      <a:endParaRPr kumimoji="0" lang="en-US" sz="18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On an additional story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“The Cask of Amontillado”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cap="none" smtClean="0"/>
              <a:t>ILLUSTRATION</a:t>
            </a:r>
          </a:p>
        </p:txBody>
      </p:sp>
      <p:sp>
        <p:nvSpPr>
          <p:cNvPr id="137219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457200" y="2019300"/>
            <a:ext cx="8229600" cy="41179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Illustrate one of three Poe poems we studied in class.</a:t>
            </a:r>
          </a:p>
          <a:p>
            <a:endParaRPr lang="en-US" smtClean="0"/>
          </a:p>
          <a:p>
            <a:pPr algn="l">
              <a:buFontTx/>
              <a:buChar char="•"/>
            </a:pPr>
            <a:r>
              <a:rPr lang="en-US" smtClean="0"/>
              <a:t> Convey knowledge of characters, setting, plot, theme, mood</a:t>
            </a:r>
          </a:p>
          <a:p>
            <a:pPr algn="l">
              <a:buFontTx/>
              <a:buChar char="•"/>
            </a:pPr>
            <a:r>
              <a:rPr lang="en-US" smtClean="0"/>
              <a:t>Use a sheet of typing or construction paper.</a:t>
            </a:r>
          </a:p>
          <a:p>
            <a:pPr algn="l">
              <a:buFontTx/>
              <a:buChar char="•"/>
            </a:pPr>
            <a:r>
              <a:rPr lang="en-US" smtClean="0"/>
              <a:t>Fill the page</a:t>
            </a:r>
          </a:p>
          <a:p>
            <a:pPr algn="l">
              <a:buFontTx/>
              <a:buChar char="•"/>
            </a:pPr>
            <a:r>
              <a:rPr lang="en-US" smtClean="0"/>
              <a:t>Include color </a:t>
            </a:r>
          </a:p>
          <a:p>
            <a:pPr algn="l">
              <a:buFontTx/>
              <a:buChar char="•"/>
            </a:pPr>
            <a:r>
              <a:rPr lang="en-US" smtClean="0"/>
              <a:t>Neatly done</a:t>
            </a:r>
          </a:p>
          <a:p>
            <a:pPr algn="l">
              <a:buFontTx/>
              <a:buChar char="•"/>
            </a:pPr>
            <a:r>
              <a:rPr lang="en-US" smtClean="0"/>
              <a:t>Titled and Name, Class, Date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cap="none" smtClean="0"/>
              <a:t>RECITATION</a:t>
            </a:r>
          </a:p>
        </p:txBody>
      </p:sp>
      <p:sp>
        <p:nvSpPr>
          <p:cNvPr id="138243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457200" y="2019300"/>
            <a:ext cx="8229600" cy="4117975"/>
          </a:xfrm>
          <a:prstGeom prst="rect">
            <a:avLst/>
          </a:prstGeom>
          <a:noFill/>
        </p:spPr>
        <p:txBody>
          <a:bodyPr/>
          <a:lstStyle/>
          <a:p>
            <a:pPr marL="381000" indent="-381000"/>
            <a:r>
              <a:rPr lang="en-US" smtClean="0"/>
              <a:t>Memorize and recite a stanza from one of the three poems we studied.</a:t>
            </a:r>
          </a:p>
          <a:p>
            <a:pPr marL="381000" indent="-381000"/>
            <a:endParaRPr lang="en-US" smtClean="0"/>
          </a:p>
          <a:p>
            <a:pPr marL="381000" indent="-381000" algn="l">
              <a:buFontTx/>
              <a:buAutoNum type="arabicPeriod"/>
            </a:pPr>
            <a:r>
              <a:rPr lang="en-US" smtClean="0"/>
              <a:t>Speak loudly and clearly.</a:t>
            </a:r>
          </a:p>
          <a:p>
            <a:pPr marL="381000" indent="-381000" algn="l">
              <a:buFontTx/>
              <a:buAutoNum type="arabicPeriod"/>
            </a:pPr>
            <a:r>
              <a:rPr lang="en-US" smtClean="0"/>
              <a:t>Good expression.</a:t>
            </a:r>
          </a:p>
          <a:p>
            <a:pPr marL="381000" indent="-381000" algn="l">
              <a:buFontTx/>
              <a:buAutoNum type="arabicPeriod" startAt="3"/>
            </a:pPr>
            <a:r>
              <a:rPr lang="en-US" smtClean="0"/>
              <a:t>Good pacing.</a:t>
            </a:r>
          </a:p>
          <a:p>
            <a:pPr marL="381000" indent="-381000" algn="l">
              <a:buFontTx/>
              <a:buAutoNum type="arabicPeriod" startAt="3"/>
            </a:pPr>
            <a:r>
              <a:rPr lang="en-US" smtClean="0"/>
              <a:t>Good body posture and gestures.</a:t>
            </a:r>
          </a:p>
          <a:p>
            <a:pPr marL="381000" indent="-381000" algn="l">
              <a:buFontTx/>
              <a:buAutoNum type="arabicPeriod" startAt="3"/>
            </a:pPr>
            <a:r>
              <a:rPr lang="en-US" smtClean="0"/>
              <a:t>Recite it fluidly.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cap="none" smtClean="0"/>
              <a:t>PARODY</a:t>
            </a:r>
          </a:p>
        </p:txBody>
      </p:sp>
      <p:sp>
        <p:nvSpPr>
          <p:cNvPr id="139267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457200" y="2019300"/>
            <a:ext cx="8229600" cy="4117975"/>
          </a:xfrm>
          <a:prstGeom prst="rect">
            <a:avLst/>
          </a:prstGeom>
          <a:noFill/>
        </p:spPr>
        <p:txBody>
          <a:bodyPr/>
          <a:lstStyle/>
          <a:p>
            <a:pPr marL="381000" indent="-381000"/>
            <a:r>
              <a:rPr lang="en-US" smtClean="0"/>
              <a:t>Write a parody of “The Raven”</a:t>
            </a:r>
          </a:p>
          <a:p>
            <a:pPr marL="381000" indent="-381000"/>
            <a:endParaRPr lang="en-US" smtClean="0"/>
          </a:p>
          <a:p>
            <a:pPr marL="381000" indent="-381000" algn="l">
              <a:buFontTx/>
              <a:buAutoNum type="arabicPeriod"/>
            </a:pPr>
            <a:r>
              <a:rPr lang="en-US" smtClean="0"/>
              <a:t>Follow the general rhyme and rhythm pattern of the original.</a:t>
            </a:r>
          </a:p>
          <a:p>
            <a:pPr marL="381000" indent="-381000" algn="l">
              <a:buFontTx/>
              <a:buAutoNum type="arabicPeriod"/>
            </a:pPr>
            <a:r>
              <a:rPr lang="en-US" smtClean="0"/>
              <a:t>Three stanzas.</a:t>
            </a:r>
          </a:p>
          <a:p>
            <a:pPr marL="381000" indent="-381000" algn="l">
              <a:buFontTx/>
              <a:buAutoNum type="arabicPeriod"/>
            </a:pPr>
            <a:r>
              <a:rPr lang="en-US" smtClean="0"/>
              <a:t>Follow the basic story line of someone is inside, and a bird comes inside.</a:t>
            </a:r>
          </a:p>
          <a:p>
            <a:pPr marL="381000" indent="-381000" algn="l">
              <a:buFontTx/>
              <a:buAutoNum type="arabicPeriod"/>
            </a:pPr>
            <a:r>
              <a:rPr lang="en-US" smtClean="0"/>
              <a:t>Change an element of the plot to make it your own and creative.</a:t>
            </a:r>
          </a:p>
          <a:p>
            <a:pPr marL="381000" indent="-381000" algn="l">
              <a:buFontTx/>
              <a:buAutoNum type="arabicPeriod"/>
            </a:pPr>
            <a:r>
              <a:rPr lang="en-US" smtClean="0"/>
              <a:t>Neatly type or write in ink.</a:t>
            </a:r>
          </a:p>
          <a:p>
            <a:pPr marL="381000" indent="-381000" algn="l">
              <a:buFontTx/>
              <a:buAutoNum type="arabicPeriod"/>
            </a:pPr>
            <a:endParaRPr lang="en-US" smtClean="0"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cap="none" smtClean="0"/>
              <a:t>STORY</a:t>
            </a:r>
          </a:p>
        </p:txBody>
      </p:sp>
      <p:sp>
        <p:nvSpPr>
          <p:cNvPr id="140291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457200" y="2019300"/>
            <a:ext cx="8229600" cy="4117975"/>
          </a:xfrm>
          <a:prstGeom prst="rect">
            <a:avLst/>
          </a:prstGeom>
          <a:noFill/>
        </p:spPr>
        <p:txBody>
          <a:bodyPr/>
          <a:lstStyle/>
          <a:p>
            <a:pPr marL="381000" indent="-381000">
              <a:lnSpc>
                <a:spcPct val="90000"/>
              </a:lnSpc>
            </a:pPr>
            <a:r>
              <a:rPr lang="en-US" sz="1800" smtClean="0"/>
              <a:t>Write a mystery story inspired by one the Burdick pictures.</a:t>
            </a:r>
          </a:p>
          <a:p>
            <a:pPr marL="381000" indent="-381000">
              <a:lnSpc>
                <a:spcPct val="90000"/>
              </a:lnSpc>
            </a:pPr>
            <a:endParaRPr lang="en-US" sz="1800" smtClean="0"/>
          </a:p>
          <a:p>
            <a:pPr marL="381000" indent="-381000" algn="l">
              <a:lnSpc>
                <a:spcPct val="90000"/>
              </a:lnSpc>
              <a:buFontTx/>
              <a:buAutoNum type="arabicPeriod"/>
            </a:pPr>
            <a:r>
              <a:rPr lang="en-US" sz="1800" smtClean="0"/>
              <a:t>Content - develop character, setting, plot</a:t>
            </a:r>
          </a:p>
          <a:p>
            <a:pPr marL="381000" indent="-381000" algn="l">
              <a:lnSpc>
                <a:spcPct val="90000"/>
              </a:lnSpc>
              <a:buFontTx/>
              <a:buAutoNum type="arabicPeriod"/>
            </a:pPr>
            <a:r>
              <a:rPr lang="en-US" sz="1800" smtClean="0"/>
              <a:t>Structure</a:t>
            </a:r>
          </a:p>
          <a:p>
            <a:pPr marL="381000" indent="-381000" algn="l">
              <a:lnSpc>
                <a:spcPct val="90000"/>
              </a:lnSpc>
            </a:pPr>
            <a:r>
              <a:rPr lang="en-US" sz="1800" smtClean="0"/>
              <a:t>	a.  Attention grabbing beginning, detailed middle, satisfying end</a:t>
            </a:r>
          </a:p>
          <a:p>
            <a:pPr marL="381000" indent="-381000" algn="l">
              <a:lnSpc>
                <a:spcPct val="90000"/>
              </a:lnSpc>
            </a:pPr>
            <a:r>
              <a:rPr lang="en-US" sz="1800" smtClean="0"/>
              <a:t>	b.  Vary sentence structures</a:t>
            </a:r>
          </a:p>
          <a:p>
            <a:pPr marL="381000" indent="-381000" algn="l">
              <a:lnSpc>
                <a:spcPct val="90000"/>
              </a:lnSpc>
              <a:buFontTx/>
              <a:buAutoNum type="arabicPeriod" startAt="3"/>
            </a:pPr>
            <a:r>
              <a:rPr lang="en-US" sz="1800" smtClean="0"/>
              <a:t>Style</a:t>
            </a:r>
          </a:p>
          <a:p>
            <a:pPr marL="381000" indent="-381000" algn="l">
              <a:lnSpc>
                <a:spcPct val="90000"/>
              </a:lnSpc>
            </a:pPr>
            <a:r>
              <a:rPr lang="en-US" sz="1800" smtClean="0"/>
              <a:t>	a.  Effective vocabulary</a:t>
            </a:r>
          </a:p>
          <a:p>
            <a:pPr marL="381000" indent="-381000" algn="l">
              <a:lnSpc>
                <a:spcPct val="90000"/>
              </a:lnSpc>
            </a:pPr>
            <a:r>
              <a:rPr lang="en-US" sz="1800" smtClean="0"/>
              <a:t>	b.  Sensory images, figurative language</a:t>
            </a:r>
          </a:p>
          <a:p>
            <a:pPr marL="381000" indent="-381000" algn="l">
              <a:lnSpc>
                <a:spcPct val="90000"/>
              </a:lnSpc>
            </a:pPr>
            <a:r>
              <a:rPr lang="en-US" sz="1800" smtClean="0"/>
              <a:t>	c.  Dialogue</a:t>
            </a:r>
          </a:p>
          <a:p>
            <a:pPr marL="381000" indent="-381000" algn="l">
              <a:lnSpc>
                <a:spcPct val="90000"/>
              </a:lnSpc>
              <a:buFontTx/>
              <a:buAutoNum type="arabicPeriod"/>
            </a:pPr>
            <a:r>
              <a:rPr lang="en-US" sz="1800" smtClean="0"/>
              <a:t>Mechanics –grammar, punctuation, spelling</a:t>
            </a:r>
          </a:p>
          <a:p>
            <a:pPr marL="381000" indent="-381000" algn="l">
              <a:lnSpc>
                <a:spcPct val="90000"/>
              </a:lnSpc>
              <a:buFontTx/>
              <a:buAutoNum type="arabicPeriod"/>
            </a:pPr>
            <a:r>
              <a:rPr lang="en-US" sz="1800" smtClean="0"/>
              <a:t>Format-  neatly typed or written, include a heading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cap="none" smtClean="0"/>
              <a:t>DRAMA</a:t>
            </a:r>
          </a:p>
        </p:txBody>
      </p:sp>
      <p:sp>
        <p:nvSpPr>
          <p:cNvPr id="141315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457200" y="2019300"/>
            <a:ext cx="8229600" cy="41179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Act a scene from one of the mystery plays we read.</a:t>
            </a:r>
          </a:p>
          <a:p>
            <a:endParaRPr lang="en-US" smtClean="0"/>
          </a:p>
          <a:p>
            <a:pPr algn="l">
              <a:buFontTx/>
              <a:buChar char="•"/>
            </a:pPr>
            <a:r>
              <a:rPr lang="en-US" smtClean="0"/>
              <a:t>Dialogue and narration is loud and clear</a:t>
            </a:r>
          </a:p>
          <a:p>
            <a:pPr algn="l">
              <a:buFontTx/>
              <a:buChar char="•"/>
            </a:pPr>
            <a:r>
              <a:rPr lang="en-US" smtClean="0"/>
              <a:t>Good verbal expression</a:t>
            </a:r>
          </a:p>
          <a:p>
            <a:pPr algn="l">
              <a:buFontTx/>
              <a:buChar char="•"/>
            </a:pPr>
            <a:r>
              <a:rPr lang="en-US" smtClean="0"/>
              <a:t>Body movements help to convey the message</a:t>
            </a:r>
          </a:p>
          <a:p>
            <a:pPr algn="l">
              <a:buFontTx/>
              <a:buChar char="•"/>
            </a:pPr>
            <a:r>
              <a:rPr lang="en-US" smtClean="0"/>
              <a:t>Simple props setting used in an imaginative way</a:t>
            </a:r>
          </a:p>
          <a:p>
            <a:pPr algn="l">
              <a:buFontTx/>
              <a:buChar char="•"/>
            </a:pPr>
            <a:r>
              <a:rPr lang="en-US" smtClean="0"/>
              <a:t>Recorded and ready to present.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cap="none" smtClean="0"/>
              <a:t>MOVIE TRAILER</a:t>
            </a:r>
          </a:p>
        </p:txBody>
      </p:sp>
      <p:sp>
        <p:nvSpPr>
          <p:cNvPr id="142339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457200" y="2019300"/>
            <a:ext cx="8229600" cy="4117975"/>
          </a:xfrm>
          <a:prstGeom prst="rect">
            <a:avLst/>
          </a:prstGeom>
          <a:noFill/>
        </p:spPr>
        <p:txBody>
          <a:bodyPr/>
          <a:lstStyle/>
          <a:p>
            <a:pPr algn="l">
              <a:buFontTx/>
              <a:buChar char="•"/>
            </a:pPr>
            <a:endParaRPr lang="en-US" smtClean="0"/>
          </a:p>
          <a:p>
            <a:pPr algn="l">
              <a:buFontTx/>
              <a:buChar char="•"/>
            </a:pPr>
            <a:r>
              <a:rPr lang="en-US" smtClean="0"/>
              <a:t>Voices are loud, clear, expressive</a:t>
            </a:r>
          </a:p>
          <a:p>
            <a:pPr algn="l">
              <a:buFontTx/>
              <a:buChar char="•"/>
            </a:pPr>
            <a:r>
              <a:rPr lang="en-US" smtClean="0"/>
              <a:t>Body movements help to convey the message</a:t>
            </a:r>
          </a:p>
          <a:p>
            <a:pPr algn="l">
              <a:buFontTx/>
              <a:buChar char="•"/>
            </a:pPr>
            <a:r>
              <a:rPr lang="en-US" smtClean="0"/>
              <a:t>Simple props setting used in an imaginative way</a:t>
            </a:r>
          </a:p>
          <a:p>
            <a:pPr algn="l">
              <a:buFontTx/>
              <a:buChar char="•"/>
            </a:pPr>
            <a:r>
              <a:rPr lang="en-US" smtClean="0"/>
              <a:t>Creative use of technology (music, text, effects)</a:t>
            </a:r>
          </a:p>
          <a:p>
            <a:pPr algn="l">
              <a:buFontTx/>
              <a:buChar char="•"/>
            </a:pPr>
            <a:r>
              <a:rPr lang="en-US" smtClean="0"/>
              <a:t>Captures the theme and mood of the story</a:t>
            </a:r>
          </a:p>
          <a:p>
            <a:pPr algn="l">
              <a:buFontTx/>
              <a:buChar char="•"/>
            </a:pPr>
            <a:r>
              <a:rPr lang="en-US" smtClean="0"/>
              <a:t>Recorded and ready to present.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cap="none" smtClean="0"/>
              <a:t>COMIC STRIP</a:t>
            </a:r>
          </a:p>
        </p:txBody>
      </p:sp>
      <p:sp>
        <p:nvSpPr>
          <p:cNvPr id="143363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457200" y="2019300"/>
            <a:ext cx="8229600" cy="41179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Retell one of the stories in comic strip form.</a:t>
            </a:r>
          </a:p>
          <a:p>
            <a:endParaRPr lang="en-US" smtClean="0"/>
          </a:p>
          <a:p>
            <a:pPr algn="l">
              <a:buFontTx/>
              <a:buChar char="•"/>
            </a:pPr>
            <a:r>
              <a:rPr lang="en-US" smtClean="0"/>
              <a:t> Six boxes with one box of title and heading (5 x 5” each)</a:t>
            </a:r>
          </a:p>
          <a:p>
            <a:pPr algn="l">
              <a:buFontTx/>
              <a:buChar char="•"/>
            </a:pPr>
            <a:r>
              <a:rPr lang="en-US" smtClean="0"/>
              <a:t>Conveys main points of story</a:t>
            </a:r>
          </a:p>
          <a:p>
            <a:pPr algn="l">
              <a:buFontTx/>
              <a:buChar char="•"/>
            </a:pPr>
            <a:r>
              <a:rPr lang="en-US" smtClean="0"/>
              <a:t>Includes text box and speech bubbles</a:t>
            </a:r>
          </a:p>
          <a:p>
            <a:pPr algn="l">
              <a:buFontTx/>
              <a:buChar char="•"/>
            </a:pPr>
            <a:r>
              <a:rPr lang="en-US" smtClean="0"/>
              <a:t>Attractively drawn, colored, written</a:t>
            </a:r>
          </a:p>
          <a:p>
            <a:pPr algn="l">
              <a:buFontTx/>
              <a:buChar char="•"/>
            </a:pPr>
            <a:r>
              <a:rPr lang="en-US" smtClean="0"/>
              <a:t>Neatly mounted on background construction paper for display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cap="none" smtClean="0"/>
              <a:t>Read and Report</a:t>
            </a:r>
          </a:p>
        </p:txBody>
      </p:sp>
      <p:sp>
        <p:nvSpPr>
          <p:cNvPr id="144387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457200" y="2019300"/>
            <a:ext cx="8229600" cy="41179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Read “The Cask of Amontillado”</a:t>
            </a:r>
          </a:p>
          <a:p>
            <a:endParaRPr lang="en-US" smtClean="0"/>
          </a:p>
          <a:p>
            <a:pPr algn="l">
              <a:buFontTx/>
              <a:buChar char="•"/>
            </a:pPr>
            <a:r>
              <a:rPr lang="en-US" smtClean="0"/>
              <a:t>  Read</a:t>
            </a:r>
          </a:p>
          <a:p>
            <a:pPr algn="l">
              <a:buFontTx/>
              <a:buChar char="•"/>
            </a:pPr>
            <a:r>
              <a:rPr lang="en-US" smtClean="0"/>
              <a:t> Complete the story analysis form</a:t>
            </a:r>
          </a:p>
          <a:p>
            <a:pPr algn="l">
              <a:buFontTx/>
              <a:buChar char="•"/>
            </a:pPr>
            <a:endParaRPr lang="en-US" smtClean="0"/>
          </a:p>
          <a:p>
            <a:endParaRPr lang="en-US" smtClean="0"/>
          </a:p>
          <a:p>
            <a:pPr algn="l"/>
            <a:endParaRPr lang="en-US" smtClean="0"/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Final Essay</a:t>
            </a:r>
          </a:p>
        </p:txBody>
      </p:sp>
      <p:sp>
        <p:nvSpPr>
          <p:cNvPr id="194563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2400" smtClean="0"/>
              <a:t>Each stanza of “The Bells” has a different </a:t>
            </a:r>
            <a:r>
              <a:rPr lang="en-US" sz="2400" smtClean="0">
                <a:solidFill>
                  <a:schemeClr val="hlink"/>
                </a:solidFill>
              </a:rPr>
              <a:t>mood</a:t>
            </a:r>
            <a:r>
              <a:rPr lang="en-US" sz="2400" smtClean="0"/>
              <a:t>.  In a </a:t>
            </a:r>
            <a:r>
              <a:rPr lang="en-US" sz="2400" smtClean="0">
                <a:solidFill>
                  <a:schemeClr val="hlink"/>
                </a:solidFill>
              </a:rPr>
              <a:t>compare/contrast</a:t>
            </a:r>
            <a:r>
              <a:rPr lang="en-US" sz="2400" smtClean="0"/>
              <a:t> essay, discuss how Poe achieves the different moods by carefully selecting words for  </a:t>
            </a:r>
            <a:r>
              <a:rPr lang="en-US" sz="2400" smtClean="0">
                <a:solidFill>
                  <a:schemeClr val="hlink"/>
                </a:solidFill>
              </a:rPr>
              <a:t>content</a:t>
            </a:r>
            <a:r>
              <a:rPr lang="en-US" sz="2400" smtClean="0"/>
              <a:t> and </a:t>
            </a:r>
            <a:r>
              <a:rPr lang="en-US" sz="2400" smtClean="0">
                <a:solidFill>
                  <a:schemeClr val="hlink"/>
                </a:solidFill>
              </a:rPr>
              <a:t>style</a:t>
            </a:r>
            <a:r>
              <a:rPr lang="en-US" sz="2400" smtClean="0"/>
              <a:t>.</a:t>
            </a:r>
          </a:p>
          <a:p>
            <a:pPr algn="l"/>
            <a:endParaRPr lang="en-US" sz="2400" smtClean="0"/>
          </a:p>
          <a:p>
            <a:pPr algn="l"/>
            <a:r>
              <a:rPr lang="en-US" sz="2400" smtClean="0"/>
              <a:t>Select two different sections of “The Bells” to analyze.</a:t>
            </a:r>
          </a:p>
          <a:p>
            <a:pPr algn="l"/>
            <a:r>
              <a:rPr lang="en-US" sz="2400" smtClean="0"/>
              <a:t>Compare and contrast them using</a:t>
            </a:r>
          </a:p>
          <a:p>
            <a:pPr algn="l"/>
            <a:r>
              <a:rPr lang="en-US" sz="2400" smtClean="0"/>
              <a:t>the </a:t>
            </a:r>
            <a:r>
              <a:rPr lang="en-US" sz="2400" smtClean="0">
                <a:solidFill>
                  <a:schemeClr val="hlink"/>
                </a:solidFill>
              </a:rPr>
              <a:t>point by point</a:t>
            </a:r>
            <a:r>
              <a:rPr lang="en-US" sz="2400" smtClean="0"/>
              <a:t> method.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Alignment Key</a:t>
            </a:r>
          </a:p>
        </p:txBody>
      </p:sp>
      <p:graphicFrame>
        <p:nvGraphicFramePr>
          <p:cNvPr id="128024" name="Group 24"/>
          <p:cNvGraphicFramePr>
            <a:graphicFrameLocks noGrp="1"/>
          </p:cNvGraphicFramePr>
          <p:nvPr>
            <p:ph idx="1"/>
          </p:nvPr>
        </p:nvGraphicFramePr>
        <p:xfrm>
          <a:off x="457200" y="2019300"/>
          <a:ext cx="8229600" cy="471805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Writing – Text Types and Purposes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Standard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2.  Write informative/explanatory texts to examine a topic and convey ideas, concepts, and information through the selection, organization, and analysis of relevant content.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Essential Question: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What do good writers do?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71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Learning Targets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define common organizational structures and determine a structure that will allow me to best organize my information.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analyze the information, identify vocabulary specific to my topic, and organize information gathered using my chosen structure.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present my information in a formal style that includes an introduction that previews what is to follow, supporting details, transitions, and provides a conclusion.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POINT by POINT</a:t>
            </a:r>
            <a:br>
              <a:rPr lang="en-US" sz="3600" cap="none" smtClean="0"/>
            </a:br>
            <a:r>
              <a:rPr lang="en-US" sz="1600" cap="none" smtClean="0"/>
              <a:t>Comparison/Contrast Structure</a:t>
            </a:r>
          </a:p>
        </p:txBody>
      </p:sp>
      <p:sp>
        <p:nvSpPr>
          <p:cNvPr id="145411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457200" y="1752600"/>
            <a:ext cx="8229600" cy="4117975"/>
          </a:xfrm>
          <a:prstGeom prst="rect">
            <a:avLst/>
          </a:prstGeom>
          <a:noFill/>
        </p:spPr>
        <p:txBody>
          <a:bodyPr/>
          <a:lstStyle/>
          <a:p>
            <a:pPr algn="l">
              <a:lnSpc>
                <a:spcPct val="80000"/>
              </a:lnSpc>
              <a:buFontTx/>
              <a:buChar char="•"/>
            </a:pPr>
            <a:r>
              <a:rPr lang="en-US" sz="1800" smtClean="0"/>
              <a:t>Introduction</a:t>
            </a:r>
          </a:p>
          <a:p>
            <a:pPr algn="l">
              <a:lnSpc>
                <a:spcPct val="80000"/>
              </a:lnSpc>
              <a:buFontTx/>
              <a:buChar char="•"/>
            </a:pPr>
            <a:endParaRPr lang="en-US" sz="1800" smtClean="0"/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800" smtClean="0"/>
              <a:t>Body 1 – content</a:t>
            </a:r>
          </a:p>
          <a:p>
            <a:pPr lvl="3" algn="l">
              <a:lnSpc>
                <a:spcPct val="80000"/>
              </a:lnSpc>
              <a:buFontTx/>
              <a:buChar char="–"/>
            </a:pPr>
            <a:r>
              <a:rPr lang="en-US" sz="1800" smtClean="0"/>
              <a:t>One stanza</a:t>
            </a:r>
          </a:p>
          <a:p>
            <a:pPr lvl="1" algn="l">
              <a:lnSpc>
                <a:spcPct val="80000"/>
              </a:lnSpc>
              <a:buFontTx/>
              <a:buChar char="–"/>
            </a:pPr>
            <a:r>
              <a:rPr lang="en-US" smtClean="0"/>
              <a:t>The other stanza </a:t>
            </a:r>
          </a:p>
          <a:p>
            <a:pPr lvl="2" algn="l">
              <a:lnSpc>
                <a:spcPct val="80000"/>
              </a:lnSpc>
            </a:pPr>
            <a:r>
              <a:rPr lang="en-US" sz="1800" smtClean="0"/>
              <a:t>	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800" smtClean="0"/>
              <a:t>Body 2 – literary elements</a:t>
            </a:r>
          </a:p>
          <a:p>
            <a:pPr lvl="3" algn="l">
              <a:lnSpc>
                <a:spcPct val="80000"/>
              </a:lnSpc>
              <a:buFontTx/>
              <a:buChar char="–"/>
            </a:pPr>
            <a:r>
              <a:rPr lang="en-US" sz="1800" smtClean="0"/>
              <a:t>One stanza</a:t>
            </a:r>
          </a:p>
          <a:p>
            <a:pPr lvl="1" algn="l">
              <a:lnSpc>
                <a:spcPct val="80000"/>
              </a:lnSpc>
              <a:buFontTx/>
              <a:buChar char="–"/>
            </a:pPr>
            <a:r>
              <a:rPr lang="en-US" smtClean="0"/>
              <a:t>The other stanza </a:t>
            </a:r>
          </a:p>
          <a:p>
            <a:pPr algn="l">
              <a:lnSpc>
                <a:spcPct val="80000"/>
              </a:lnSpc>
            </a:pPr>
            <a:endParaRPr lang="en-US" sz="1800" smtClean="0"/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800" smtClean="0"/>
              <a:t>Body 3 – Sound devices</a:t>
            </a:r>
          </a:p>
          <a:p>
            <a:pPr lvl="3" algn="l">
              <a:lnSpc>
                <a:spcPct val="80000"/>
              </a:lnSpc>
              <a:buFontTx/>
              <a:buChar char="–"/>
            </a:pPr>
            <a:r>
              <a:rPr lang="en-US" sz="1800" smtClean="0"/>
              <a:t>One stanza</a:t>
            </a:r>
          </a:p>
          <a:p>
            <a:pPr lvl="1" algn="l">
              <a:lnSpc>
                <a:spcPct val="80000"/>
              </a:lnSpc>
              <a:buFontTx/>
              <a:buChar char="–"/>
            </a:pPr>
            <a:r>
              <a:rPr lang="en-US" smtClean="0"/>
              <a:t>The other stanza </a:t>
            </a:r>
          </a:p>
          <a:p>
            <a:pPr algn="l">
              <a:lnSpc>
                <a:spcPct val="80000"/>
              </a:lnSpc>
            </a:pPr>
            <a:endParaRPr lang="en-US" sz="1800" smtClean="0"/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800" smtClean="0"/>
              <a:t>Conclusion </a:t>
            </a:r>
          </a:p>
          <a:p>
            <a:pPr algn="l">
              <a:lnSpc>
                <a:spcPct val="80000"/>
              </a:lnSpc>
              <a:buFontTx/>
              <a:buChar char="•"/>
            </a:pPr>
            <a:endParaRPr lang="en-US" sz="1800" smtClean="0"/>
          </a:p>
          <a:p>
            <a:pPr algn="l">
              <a:lnSpc>
                <a:spcPct val="80000"/>
              </a:lnSpc>
              <a:buFontTx/>
              <a:buChar char="•"/>
            </a:pPr>
            <a:endParaRPr lang="en-US" sz="1800" smtClean="0"/>
          </a:p>
        </p:txBody>
      </p:sp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4937125" y="2754313"/>
            <a:ext cx="3205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Use transition words within</a:t>
            </a:r>
          </a:p>
          <a:p>
            <a:r>
              <a:rPr lang="en-US"/>
              <a:t>Each body paragraph!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Alignment Key</a:t>
            </a:r>
          </a:p>
        </p:txBody>
      </p:sp>
      <p:graphicFrame>
        <p:nvGraphicFramePr>
          <p:cNvPr id="129040" name="Group 16"/>
          <p:cNvGraphicFramePr>
            <a:graphicFrameLocks noGrp="1"/>
          </p:cNvGraphicFramePr>
          <p:nvPr>
            <p:ph idx="1"/>
          </p:nvPr>
        </p:nvGraphicFramePr>
        <p:xfrm>
          <a:off x="457200" y="2019300"/>
          <a:ext cx="8229600" cy="4703763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Writing – Research to Build and Present Knowledge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Standard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5.  Compare and contrast the structure of two or more texts and analyze how the differing structure of each text contributes to its meaning and style.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91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Essential Question: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What makes a story a “great” classic story?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What makes a great poem?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71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Learning Targets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analyze two stories by an author and compare and contrast the meaning and style.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analyze two poems by an author and compare and contrast the meaning and style.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Alignment Key</a:t>
            </a:r>
          </a:p>
        </p:txBody>
      </p:sp>
      <p:graphicFrame>
        <p:nvGraphicFramePr>
          <p:cNvPr id="130063" name="Group 15"/>
          <p:cNvGraphicFramePr>
            <a:graphicFrameLocks noGrp="1"/>
          </p:cNvGraphicFramePr>
          <p:nvPr>
            <p:ph idx="1"/>
          </p:nvPr>
        </p:nvGraphicFramePr>
        <p:xfrm>
          <a:off x="457200" y="2019300"/>
          <a:ext cx="8229600" cy="4352925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Writing – Range of Writing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Standard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5.  Write routinely over extended time frames and shorter time frames for a range of discipline-specific tasks, purposes, and audiences.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91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Essential Question: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What could have been the purpose of the letter?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71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Learning Targets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predict and write a fictitious friendly letter based upon evidence in a story.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3"/>
          <p:cNvSpPr>
            <a:spLocks noGrp="1"/>
          </p:cNvSpPr>
          <p:nvPr>
            <p:ph type="title"/>
          </p:nvPr>
        </p:nvSpPr>
        <p:spPr>
          <a:xfrm>
            <a:off x="2528888" y="3367088"/>
            <a:ext cx="4086225" cy="706437"/>
          </a:xfrm>
          <a:noFill/>
          <a:ln w="76200"/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sz="3600" cap="none">
                <a:ea typeface="Tunga" pitchFamily="2"/>
              </a:rPr>
              <a:t>MYSTERY</a:t>
            </a:r>
          </a:p>
        </p:txBody>
      </p:sp>
      <p:sp>
        <p:nvSpPr>
          <p:cNvPr id="20482" name="Subtitle 4"/>
          <p:cNvSpPr>
            <a:spLocks noGrp="1"/>
          </p:cNvSpPr>
          <p:nvPr>
            <p:ph type="subTitle" idx="1"/>
          </p:nvPr>
        </p:nvSpPr>
        <p:spPr>
          <a:xfrm>
            <a:off x="2517775" y="4084638"/>
            <a:ext cx="4108450" cy="3968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endParaRPr smtClean="0"/>
          </a:p>
        </p:txBody>
      </p:sp>
      <p:pic>
        <p:nvPicPr>
          <p:cNvPr id="20483" name="Picture 4" descr="MC900230057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228600"/>
            <a:ext cx="1004888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MC900241179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5334000"/>
            <a:ext cx="904875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MC900241179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5334000"/>
            <a:ext cx="904875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 descr="MC900241179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5334000"/>
            <a:ext cx="904875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ext Box 10"/>
          <p:cNvSpPr txBox="1">
            <a:spLocks noChangeArrowheads="1"/>
          </p:cNvSpPr>
          <p:nvPr/>
        </p:nvSpPr>
        <p:spPr bwMode="auto">
          <a:xfrm>
            <a:off x="1447800" y="4953000"/>
            <a:ext cx="98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TERMS</a:t>
            </a:r>
          </a:p>
        </p:txBody>
      </p:sp>
      <p:sp>
        <p:nvSpPr>
          <p:cNvPr id="20488" name="Text Box 11"/>
          <p:cNvSpPr txBox="1">
            <a:spLocks noChangeArrowheads="1"/>
          </p:cNvSpPr>
          <p:nvPr/>
        </p:nvSpPr>
        <p:spPr bwMode="auto">
          <a:xfrm>
            <a:off x="2743200" y="4724400"/>
            <a:ext cx="1428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ONE-HOUR</a:t>
            </a:r>
          </a:p>
          <a:p>
            <a:r>
              <a:rPr lang="en-US" sz="1800"/>
              <a:t>MYSTERY</a:t>
            </a:r>
          </a:p>
        </p:txBody>
      </p:sp>
      <p:sp>
        <p:nvSpPr>
          <p:cNvPr id="20489" name="Text Box 12"/>
          <p:cNvSpPr txBox="1">
            <a:spLocks noChangeArrowheads="1"/>
          </p:cNvSpPr>
          <p:nvPr/>
        </p:nvSpPr>
        <p:spPr bwMode="auto">
          <a:xfrm>
            <a:off x="4327525" y="4760913"/>
            <a:ext cx="1035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STORY </a:t>
            </a:r>
          </a:p>
          <a:p>
            <a:r>
              <a:rPr lang="en-US" sz="1800"/>
              <a:t>TERMS</a:t>
            </a:r>
          </a:p>
        </p:txBody>
      </p:sp>
      <p:grpSp>
        <p:nvGrpSpPr>
          <p:cNvPr id="20490" name="Group 16"/>
          <p:cNvGrpSpPr>
            <a:grpSpLocks/>
          </p:cNvGrpSpPr>
          <p:nvPr/>
        </p:nvGrpSpPr>
        <p:grpSpPr bwMode="auto">
          <a:xfrm>
            <a:off x="5638800" y="4800600"/>
            <a:ext cx="958850" cy="1363663"/>
            <a:chOff x="3552" y="3024"/>
            <a:chExt cx="604" cy="859"/>
          </a:xfrm>
        </p:grpSpPr>
        <p:pic>
          <p:nvPicPr>
            <p:cNvPr id="20495" name="Picture 8" descr="MC900241179[1]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552" y="3312"/>
              <a:ext cx="570" cy="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96" name="Text Box 13"/>
            <p:cNvSpPr txBox="1">
              <a:spLocks noChangeArrowheads="1"/>
            </p:cNvSpPr>
            <p:nvPr/>
          </p:nvSpPr>
          <p:spPr bwMode="auto">
            <a:xfrm>
              <a:off x="3552" y="3024"/>
              <a:ext cx="6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DOYLE</a:t>
              </a:r>
            </a:p>
          </p:txBody>
        </p:sp>
      </p:grpSp>
      <p:grpSp>
        <p:nvGrpSpPr>
          <p:cNvPr id="20491" name="Group 17"/>
          <p:cNvGrpSpPr>
            <a:grpSpLocks/>
          </p:cNvGrpSpPr>
          <p:nvPr/>
        </p:nvGrpSpPr>
        <p:grpSpPr bwMode="auto">
          <a:xfrm>
            <a:off x="7010400" y="4800600"/>
            <a:ext cx="904875" cy="1363663"/>
            <a:chOff x="4416" y="3024"/>
            <a:chExt cx="570" cy="859"/>
          </a:xfrm>
        </p:grpSpPr>
        <p:pic>
          <p:nvPicPr>
            <p:cNvPr id="20493" name="Picture 9" descr="MC900241179[1]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16" y="3312"/>
              <a:ext cx="570" cy="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94" name="Text Box 14"/>
            <p:cNvSpPr txBox="1">
              <a:spLocks noChangeArrowheads="1"/>
            </p:cNvSpPr>
            <p:nvPr/>
          </p:nvSpPr>
          <p:spPr bwMode="auto">
            <a:xfrm>
              <a:off x="4512" y="3024"/>
              <a:ext cx="4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POE</a:t>
              </a:r>
            </a:p>
          </p:txBody>
        </p:sp>
      </p:grpSp>
      <p:pic>
        <p:nvPicPr>
          <p:cNvPr id="20492" name="Picture 18" descr="MC900230057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57200" y="304800"/>
            <a:ext cx="976313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 eaLnBrk="1" hangingPunct="1">
              <a:defRPr/>
            </a:pPr>
            <a:r>
              <a:rPr lang="en-US" sz="2400" b="1" u="sng" smtClean="0"/>
              <a:t>Crime</a:t>
            </a:r>
            <a:r>
              <a:rPr lang="en-US" sz="2400" b="1" smtClean="0"/>
              <a:t> </a:t>
            </a:r>
            <a:r>
              <a:rPr lang="en-US" sz="2400" smtClean="0"/>
              <a:t>– What happened, (where, when)</a:t>
            </a:r>
          </a:p>
          <a:p>
            <a:pPr algn="l" eaLnBrk="1" hangingPunct="1">
              <a:defRPr/>
            </a:pPr>
            <a:r>
              <a:rPr lang="en-US" sz="2400" b="1" u="sng" smtClean="0"/>
              <a:t>Motive</a:t>
            </a:r>
            <a:r>
              <a:rPr lang="en-US" sz="2400" b="1" smtClean="0"/>
              <a:t> </a:t>
            </a:r>
            <a:r>
              <a:rPr lang="en-US" sz="2400" smtClean="0"/>
              <a:t>– Why it happened (reason for committing crime)</a:t>
            </a:r>
          </a:p>
          <a:p>
            <a:pPr algn="l" eaLnBrk="1" hangingPunct="1">
              <a:defRPr/>
            </a:pPr>
            <a:r>
              <a:rPr lang="en-US" sz="2400" b="1" u="sng" smtClean="0"/>
              <a:t>Suspects</a:t>
            </a:r>
            <a:r>
              <a:rPr lang="en-US" sz="2400" b="1" smtClean="0"/>
              <a:t> </a:t>
            </a:r>
            <a:r>
              <a:rPr lang="en-US" sz="2400" smtClean="0"/>
              <a:t>– people who may have committed the crime</a:t>
            </a:r>
          </a:p>
          <a:p>
            <a:pPr algn="l" eaLnBrk="1" hangingPunct="1">
              <a:defRPr/>
            </a:pPr>
            <a:r>
              <a:rPr lang="en-US" sz="2400" b="1" u="sng" smtClean="0"/>
              <a:t>Witness</a:t>
            </a:r>
            <a:r>
              <a:rPr lang="en-US" sz="2400" smtClean="0"/>
              <a:t> – a person who answers questions (testifies) for a detective or attorney</a:t>
            </a:r>
          </a:p>
          <a:p>
            <a:pPr algn="l" eaLnBrk="1" hangingPunct="1">
              <a:defRPr/>
            </a:pPr>
            <a:r>
              <a:rPr lang="en-US" sz="2400" b="1" u="sng" smtClean="0"/>
              <a:t>Alibi </a:t>
            </a:r>
            <a:r>
              <a:rPr lang="en-US" sz="2400" smtClean="0"/>
              <a:t>– a suspect’s whereabouts during the time the crime was committed that shows that he/she could not have done it</a:t>
            </a:r>
          </a:p>
          <a:p>
            <a:pPr algn="l" eaLnBrk="1" hangingPunct="1">
              <a:defRPr/>
            </a:pPr>
            <a:r>
              <a:rPr lang="en-US" sz="2400" b="1" u="sng" smtClean="0"/>
              <a:t>Substantiated</a:t>
            </a:r>
            <a:r>
              <a:rPr lang="en-US" sz="2400" smtClean="0"/>
              <a:t> – alibi is proven true</a:t>
            </a:r>
          </a:p>
          <a:p>
            <a:pPr algn="l" eaLnBrk="1" hangingPunct="1">
              <a:defRPr/>
            </a:pPr>
            <a:r>
              <a:rPr lang="en-US" sz="2400" b="1" u="sng" smtClean="0"/>
              <a:t>Evidence</a:t>
            </a:r>
            <a:r>
              <a:rPr lang="en-US" sz="2400" smtClean="0"/>
              <a:t> – facts or objects to prove the claim</a:t>
            </a:r>
          </a:p>
          <a:p>
            <a:pPr eaLnBrk="1" hangingPunct="1">
              <a:defRPr/>
            </a:pPr>
            <a:endParaRPr lang="en-US" sz="2400" smtClean="0"/>
          </a:p>
        </p:txBody>
      </p:sp>
      <p:sp>
        <p:nvSpPr>
          <p:cNvPr id="21506" name="Title 3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cap="none" smtClean="0"/>
              <a:t>MYSTERY TERMS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2800" cap="none" smtClean="0"/>
              <a:t/>
            </a:r>
            <a:br>
              <a:rPr lang="en-US" sz="2800" cap="none" smtClean="0"/>
            </a:br>
            <a:r>
              <a:rPr lang="en-US" sz="2800" cap="none" smtClean="0"/>
              <a:t>ONE HOUR MYSTERY</a:t>
            </a:r>
            <a:br>
              <a:rPr lang="en-US" sz="2800" cap="none" smtClean="0"/>
            </a:br>
            <a:endParaRPr lang="en-US" sz="2800" cap="none" smtClean="0"/>
          </a:p>
        </p:txBody>
      </p:sp>
      <p:sp>
        <p:nvSpPr>
          <p:cNvPr id="96259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 marL="381000" indent="-381000" algn="l">
              <a:buFontTx/>
              <a:buAutoNum type="arabicPeriod"/>
              <a:defRPr/>
            </a:pPr>
            <a:r>
              <a:rPr lang="en-US" sz="2400" smtClean="0"/>
              <a:t>What is the crime?</a:t>
            </a:r>
          </a:p>
          <a:p>
            <a:pPr marL="381000" indent="-381000" algn="l">
              <a:buFontTx/>
              <a:buAutoNum type="arabicPeriod"/>
              <a:defRPr/>
            </a:pPr>
            <a:endParaRPr lang="en-US" sz="2400" smtClean="0"/>
          </a:p>
          <a:p>
            <a:pPr marL="381000" indent="-381000" algn="l">
              <a:buFontTx/>
              <a:buAutoNum type="arabicPeriod"/>
              <a:defRPr/>
            </a:pPr>
            <a:r>
              <a:rPr lang="en-US" sz="2400" smtClean="0"/>
              <a:t>Who are the suspects?</a:t>
            </a:r>
          </a:p>
          <a:p>
            <a:pPr marL="381000" indent="-381000" algn="l">
              <a:buFontTx/>
              <a:buAutoNum type="arabicPeriod"/>
              <a:defRPr/>
            </a:pPr>
            <a:endParaRPr lang="en-US" sz="2400" smtClean="0"/>
          </a:p>
          <a:p>
            <a:pPr marL="381000" indent="-381000" algn="l">
              <a:buFontTx/>
              <a:buAutoNum type="arabicPeriod"/>
              <a:defRPr/>
            </a:pPr>
            <a:r>
              <a:rPr lang="en-US" sz="2400" smtClean="0"/>
              <a:t>Who has a motive?</a:t>
            </a:r>
          </a:p>
          <a:p>
            <a:pPr marL="381000" indent="-381000" algn="l">
              <a:buFontTx/>
              <a:buAutoNum type="arabicPeriod"/>
              <a:defRPr/>
            </a:pPr>
            <a:endParaRPr lang="en-US" sz="2400" smtClean="0"/>
          </a:p>
          <a:p>
            <a:pPr marL="381000" indent="-381000" algn="l">
              <a:buFontTx/>
              <a:buAutoNum type="arabicPeriod"/>
              <a:defRPr/>
            </a:pPr>
            <a:r>
              <a:rPr lang="en-US" sz="2400" smtClean="0"/>
              <a:t>Who has an alibi that has been substantiated?</a:t>
            </a:r>
          </a:p>
          <a:p>
            <a:pPr marL="381000" indent="-381000" algn="l">
              <a:buFontTx/>
              <a:buAutoNum type="arabicPeriod"/>
              <a:defRPr/>
            </a:pPr>
            <a:endParaRPr lang="en-US" sz="2400" smtClean="0"/>
          </a:p>
          <a:p>
            <a:pPr marL="381000" indent="-381000" algn="l">
              <a:buFontTx/>
              <a:buAutoNum type="arabicPeriod"/>
              <a:defRPr/>
            </a:pPr>
            <a:r>
              <a:rPr lang="en-US" sz="2400" smtClean="0"/>
              <a:t>What evidence has been collected?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6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6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6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cap="none" smtClean="0"/>
              <a:t>ONE HOUR MYSTERY</a:t>
            </a:r>
          </a:p>
        </p:txBody>
      </p:sp>
      <p:sp>
        <p:nvSpPr>
          <p:cNvPr id="97283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endParaRPr lang="en-US" sz="3600" smtClean="0"/>
          </a:p>
          <a:p>
            <a:pPr>
              <a:lnSpc>
                <a:spcPct val="90000"/>
              </a:lnSpc>
            </a:pPr>
            <a:r>
              <a:rPr lang="en-US" sz="3600" smtClean="0"/>
              <a:t>WHO IS THE CRIMINAL?</a:t>
            </a:r>
          </a:p>
          <a:p>
            <a:pPr>
              <a:lnSpc>
                <a:spcPct val="90000"/>
              </a:lnSpc>
            </a:pPr>
            <a:endParaRPr lang="en-US" sz="3600" smtClean="0"/>
          </a:p>
          <a:p>
            <a:pPr>
              <a:lnSpc>
                <a:spcPct val="90000"/>
              </a:lnSpc>
            </a:pPr>
            <a:r>
              <a:rPr lang="en-US" sz="3600" smtClean="0"/>
              <a:t>What is the evidence?</a:t>
            </a:r>
          </a:p>
          <a:p>
            <a:pPr>
              <a:lnSpc>
                <a:spcPct val="90000"/>
              </a:lnSpc>
            </a:pPr>
            <a:endParaRPr lang="en-US" sz="3600" smtClean="0"/>
          </a:p>
          <a:p>
            <a:pPr>
              <a:lnSpc>
                <a:spcPct val="90000"/>
              </a:lnSpc>
            </a:pPr>
            <a:r>
              <a:rPr lang="en-US" sz="3600" smtClean="0"/>
              <a:t>Write a summary of relevant information in the case that should be discussed in court.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3"/>
          <p:cNvSpPr>
            <a:spLocks noGrp="1"/>
          </p:cNvSpPr>
          <p:nvPr>
            <p:ph type="title"/>
          </p:nvPr>
        </p:nvSpPr>
        <p:spPr>
          <a:xfrm>
            <a:off x="2528888" y="3367088"/>
            <a:ext cx="4086225" cy="706437"/>
          </a:xfrm>
          <a:noFill/>
          <a:ln w="76200"/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sz="3600" cap="none">
                <a:ea typeface="Tunga" pitchFamily="2"/>
              </a:rPr>
              <a:t>“Silver Blaze”</a:t>
            </a:r>
          </a:p>
        </p:txBody>
      </p:sp>
      <p:sp>
        <p:nvSpPr>
          <p:cNvPr id="25602" name="Subtitle 4"/>
          <p:cNvSpPr>
            <a:spLocks noGrp="1"/>
          </p:cNvSpPr>
          <p:nvPr>
            <p:ph type="subTitle" idx="1"/>
          </p:nvPr>
        </p:nvSpPr>
        <p:spPr>
          <a:xfrm>
            <a:off x="2517775" y="4084638"/>
            <a:ext cx="4108450" cy="3968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r>
              <a:rPr sz="1400" smtClean="0"/>
              <a:t>Featuring</a:t>
            </a:r>
          </a:p>
          <a:p>
            <a:pPr eaLnBrk="1" hangingPunct="1">
              <a:lnSpc>
                <a:spcPct val="80000"/>
              </a:lnSpc>
            </a:pPr>
            <a:r>
              <a:rPr sz="1400" smtClean="0"/>
              <a:t>Sherlock Holmes </a:t>
            </a:r>
          </a:p>
          <a:p>
            <a:pPr eaLnBrk="1" hangingPunct="1">
              <a:lnSpc>
                <a:spcPct val="80000"/>
              </a:lnSpc>
            </a:pPr>
            <a:endParaRPr sz="1400" smtClean="0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762000"/>
            <a:ext cx="2667000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itle 3"/>
          <p:cNvSpPr>
            <a:spLocks/>
          </p:cNvSpPr>
          <p:nvPr/>
        </p:nvSpPr>
        <p:spPr bwMode="auto">
          <a:xfrm>
            <a:off x="2514600" y="4953000"/>
            <a:ext cx="4114800" cy="701675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ts val="400"/>
              </a:spcBef>
            </a:pPr>
            <a:r>
              <a:rPr lang="en-US" sz="1800" b="1">
                <a:solidFill>
                  <a:schemeClr val="bg1"/>
                </a:solidFill>
                <a:latin typeface="Garamond" pitchFamily="18" charset="0"/>
                <a:ea typeface="Tunga" pitchFamily="2"/>
                <a:cs typeface="Tunga" pitchFamily="2"/>
              </a:rPr>
              <a:t>BY</a:t>
            </a:r>
            <a:br>
              <a:rPr lang="en-US" sz="1800" b="1">
                <a:solidFill>
                  <a:schemeClr val="bg1"/>
                </a:solidFill>
                <a:latin typeface="Garamond" pitchFamily="18" charset="0"/>
                <a:ea typeface="Tunga" pitchFamily="2"/>
                <a:cs typeface="Tunga" pitchFamily="2"/>
              </a:rPr>
            </a:br>
            <a:r>
              <a:rPr lang="en-US" sz="1800" b="1">
                <a:solidFill>
                  <a:schemeClr val="bg1"/>
                </a:solidFill>
                <a:latin typeface="Garamond" pitchFamily="18" charset="0"/>
                <a:ea typeface="Tunga" pitchFamily="2"/>
                <a:cs typeface="Tunga" pitchFamily="2"/>
              </a:rPr>
              <a:t>SIR ARTHUR CONAN DOYLE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3200" b="1" smtClean="0"/>
              <a:t>SIR ARTHUR CONAN DOYLE</a:t>
            </a:r>
          </a:p>
          <a:p>
            <a:pPr eaLnBrk="1" hangingPunct="1">
              <a:defRPr/>
            </a:pPr>
            <a:r>
              <a:rPr lang="en-US" sz="2400" smtClean="0"/>
              <a:t>Born in Scotland in 1859</a:t>
            </a:r>
          </a:p>
          <a:p>
            <a:pPr eaLnBrk="1" hangingPunct="1">
              <a:defRPr/>
            </a:pPr>
            <a:r>
              <a:rPr lang="en-US" sz="2400" smtClean="0"/>
              <a:t>Trained to be a doctor</a:t>
            </a:r>
          </a:p>
          <a:p>
            <a:pPr eaLnBrk="1" hangingPunct="1">
              <a:defRPr/>
            </a:pPr>
            <a:r>
              <a:rPr lang="en-US" sz="2400" smtClean="0"/>
              <a:t>Wrote many mysteries starring </a:t>
            </a:r>
            <a:r>
              <a:rPr lang="en-US" sz="2400" u="sng" smtClean="0"/>
              <a:t>Holmes and Watson</a:t>
            </a:r>
            <a:r>
              <a:rPr lang="en-US" sz="2400" smtClean="0"/>
              <a:t> in </a:t>
            </a:r>
            <a:r>
              <a:rPr lang="en-US" sz="2400" u="sng" smtClean="0"/>
              <a:t>late 1800’s</a:t>
            </a:r>
          </a:p>
        </p:txBody>
      </p:sp>
      <p:sp>
        <p:nvSpPr>
          <p:cNvPr id="27650" name="Title 3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800" cap="none" smtClean="0"/>
              <a:t>About the Author</a:t>
            </a: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4191000"/>
            <a:ext cx="141446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cap="none" smtClean="0"/>
              <a:t>CONTENTS</a:t>
            </a:r>
          </a:p>
        </p:txBody>
      </p:sp>
      <p:graphicFrame>
        <p:nvGraphicFramePr>
          <p:cNvPr id="18521" name="Group 89"/>
          <p:cNvGraphicFramePr>
            <a:graphicFrameLocks noGrp="1"/>
          </p:cNvGraphicFramePr>
          <p:nvPr/>
        </p:nvGraphicFramePr>
        <p:xfrm>
          <a:off x="1524000" y="1981200"/>
          <a:ext cx="6096000" cy="406400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  <a:hlinkClick r:id="rId2" action="ppaction://hlinksldjump"/>
                        </a:rPr>
                        <a:t>MYSTERY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  <a:hlinkClick r:id="rId2" action="ppaction://hlinksldjump"/>
                        </a:rPr>
                        <a:t>PLAYS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  <a:hlinkClick r:id="rId3" action="ppaction://hlinksldjump"/>
                        </a:rPr>
                        <a:t>SHORT STORIES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  <a:hlinkClick r:id="rId4" action="ppaction://hlinksldjump"/>
                        </a:rPr>
                        <a:t>POEMS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TERMS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Silver Blaze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Tell-Tale Heart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Annabel Lee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  <a:hlinkClick r:id="rId5" action="ppaction://hlinksldjump"/>
                        </a:rPr>
                        <a:t>Story Elements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Purloined Letter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Hop Frog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The Raven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  <a:hlinkClick r:id="rId6" action="ppaction://hlinksldjump"/>
                        </a:rPr>
                        <a:t>Literary Techniques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Masque of the Red Death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The Bells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  <a:hlinkClick r:id="rId4" action="ppaction://hlinksldjump"/>
                        </a:rPr>
                        <a:t>Poetic Sound Devices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cap="none" smtClean="0"/>
              <a:t>ELEMENTARY…</a:t>
            </a:r>
            <a:br>
              <a:rPr lang="en-US" cap="none" smtClean="0"/>
            </a:br>
            <a:r>
              <a:rPr lang="en-US" cap="none" smtClean="0"/>
              <a:t> STORY CONTENT</a:t>
            </a:r>
          </a:p>
        </p:txBody>
      </p:sp>
      <p:sp>
        <p:nvSpPr>
          <p:cNvPr id="98307" name="Rectangle 3"/>
          <p:cNvSpPr>
            <a:spLocks noGrp="1"/>
          </p:cNvSpPr>
          <p:nvPr>
            <p:ph type="body" sz="half" idx="4294967295"/>
          </p:nvPr>
        </p:nvSpPr>
        <p:spPr bwMode="auto">
          <a:xfrm>
            <a:off x="457200" y="2019300"/>
            <a:ext cx="4038600" cy="4117975"/>
          </a:xfrm>
        </p:spPr>
        <p:txBody>
          <a:bodyPr/>
          <a:lstStyle/>
          <a:p>
            <a:pPr marL="381000" indent="-381000" algn="l">
              <a:lnSpc>
                <a:spcPct val="90000"/>
              </a:lnSpc>
              <a:buFontTx/>
              <a:buAutoNum type="arabicPeriod"/>
              <a:defRPr/>
            </a:pPr>
            <a:r>
              <a:rPr lang="en-US" sz="1400" b="1" smtClean="0">
                <a:solidFill>
                  <a:schemeClr val="hlink"/>
                </a:solidFill>
              </a:rPr>
              <a:t>CHARACTER</a:t>
            </a:r>
          </a:p>
          <a:p>
            <a:pPr marL="342900" lvl="1" indent="-342900" algn="l">
              <a:lnSpc>
                <a:spcPct val="90000"/>
              </a:lnSpc>
              <a:defRPr/>
            </a:pPr>
            <a:r>
              <a:rPr lang="en-US" sz="1400" b="1" smtClean="0"/>
              <a:t>	a.  PROTAGONIST – MAIN CHARACTER</a:t>
            </a:r>
          </a:p>
          <a:p>
            <a:pPr marL="381000" indent="-381000" algn="l">
              <a:lnSpc>
                <a:spcPct val="90000"/>
              </a:lnSpc>
              <a:defRPr/>
            </a:pPr>
            <a:r>
              <a:rPr lang="en-US" sz="1400" b="1" smtClean="0"/>
              <a:t>	b.   ANTAGONIST – OPPOSES CHARACTER FROM ACHIEVING GOAL</a:t>
            </a:r>
          </a:p>
          <a:p>
            <a:pPr marL="381000" indent="-381000" algn="l">
              <a:lnSpc>
                <a:spcPct val="90000"/>
              </a:lnSpc>
              <a:defRPr/>
            </a:pPr>
            <a:endParaRPr lang="en-US" sz="1400" b="1" smtClean="0"/>
          </a:p>
          <a:p>
            <a:pPr marL="381000" indent="-381000" algn="l">
              <a:lnSpc>
                <a:spcPct val="90000"/>
              </a:lnSpc>
              <a:defRPr/>
            </a:pPr>
            <a:r>
              <a:rPr lang="en-US" sz="1400" b="1" smtClean="0"/>
              <a:t>2.  </a:t>
            </a:r>
            <a:r>
              <a:rPr lang="en-US" sz="1400" b="1" smtClean="0">
                <a:solidFill>
                  <a:schemeClr val="hlink"/>
                </a:solidFill>
              </a:rPr>
              <a:t>SETTING</a:t>
            </a:r>
          </a:p>
          <a:p>
            <a:pPr marL="381000" indent="-381000" algn="l">
              <a:lnSpc>
                <a:spcPct val="90000"/>
              </a:lnSpc>
              <a:defRPr/>
            </a:pPr>
            <a:r>
              <a:rPr lang="en-US" sz="1400" b="1" smtClean="0"/>
              <a:t>	a.  WHERE</a:t>
            </a:r>
          </a:p>
          <a:p>
            <a:pPr marL="381000" indent="-381000" algn="l">
              <a:lnSpc>
                <a:spcPct val="90000"/>
              </a:lnSpc>
              <a:defRPr/>
            </a:pPr>
            <a:r>
              <a:rPr lang="en-US" sz="1400" b="1" smtClean="0"/>
              <a:t>	b.  WHEN</a:t>
            </a:r>
          </a:p>
          <a:p>
            <a:pPr marL="381000" indent="-381000" algn="l">
              <a:lnSpc>
                <a:spcPct val="90000"/>
              </a:lnSpc>
              <a:defRPr/>
            </a:pPr>
            <a:endParaRPr lang="en-US" sz="1400" b="1" smtClean="0"/>
          </a:p>
          <a:p>
            <a:pPr marL="381000" indent="-381000" algn="l">
              <a:lnSpc>
                <a:spcPct val="90000"/>
              </a:lnSpc>
              <a:defRPr/>
            </a:pPr>
            <a:r>
              <a:rPr lang="en-US" sz="1400" b="1" smtClean="0"/>
              <a:t>3.  </a:t>
            </a:r>
            <a:r>
              <a:rPr lang="en-US" sz="1400" b="1" smtClean="0">
                <a:solidFill>
                  <a:schemeClr val="hlink"/>
                </a:solidFill>
              </a:rPr>
              <a:t>CONFLICT</a:t>
            </a:r>
          </a:p>
          <a:p>
            <a:pPr marL="381000" indent="-381000" algn="l">
              <a:lnSpc>
                <a:spcPct val="90000"/>
              </a:lnSpc>
              <a:defRPr/>
            </a:pPr>
            <a:r>
              <a:rPr lang="en-US" sz="1400" b="1" smtClean="0"/>
              <a:t>	a.  CHARACTER VS. CHARACTER</a:t>
            </a:r>
          </a:p>
          <a:p>
            <a:pPr marL="381000" indent="-381000" algn="l">
              <a:lnSpc>
                <a:spcPct val="90000"/>
              </a:lnSpc>
              <a:defRPr/>
            </a:pPr>
            <a:r>
              <a:rPr lang="en-US" sz="1400" b="1" smtClean="0"/>
              <a:t>	b.   CHARACTER VS. SELF</a:t>
            </a:r>
          </a:p>
          <a:p>
            <a:pPr marL="381000" indent="-381000" algn="l">
              <a:lnSpc>
                <a:spcPct val="90000"/>
              </a:lnSpc>
              <a:defRPr/>
            </a:pPr>
            <a:r>
              <a:rPr lang="en-US" sz="1400" b="1" smtClean="0"/>
              <a:t>	c.   CHARACTER VS. NATURE</a:t>
            </a:r>
          </a:p>
          <a:p>
            <a:pPr marL="381000" indent="-381000" algn="l">
              <a:lnSpc>
                <a:spcPct val="90000"/>
              </a:lnSpc>
              <a:defRPr/>
            </a:pPr>
            <a:r>
              <a:rPr lang="en-US" sz="1400" b="1" smtClean="0"/>
              <a:t>	d.  CHARACTER VS. SOCIETY</a:t>
            </a:r>
          </a:p>
          <a:p>
            <a:pPr marL="381000" indent="-381000" algn="l">
              <a:lnSpc>
                <a:spcPct val="90000"/>
              </a:lnSpc>
              <a:defRPr/>
            </a:pPr>
            <a:r>
              <a:rPr lang="en-US" sz="1400" b="1" smtClean="0"/>
              <a:t>	e.  CHARACTER VS. DESTINY</a:t>
            </a:r>
          </a:p>
          <a:p>
            <a:pPr marL="381000" indent="-381000">
              <a:lnSpc>
                <a:spcPct val="90000"/>
              </a:lnSpc>
              <a:defRPr/>
            </a:pPr>
            <a:endParaRPr lang="en-US" sz="1400" b="1" smtClean="0"/>
          </a:p>
        </p:txBody>
      </p:sp>
      <p:sp>
        <p:nvSpPr>
          <p:cNvPr id="98308" name="Rectangle 4"/>
          <p:cNvSpPr>
            <a:spLocks noGrp="1"/>
          </p:cNvSpPr>
          <p:nvPr>
            <p:ph type="body" sz="half" idx="4294967295"/>
          </p:nvPr>
        </p:nvSpPr>
        <p:spPr bwMode="auto">
          <a:xfrm>
            <a:off x="4648200" y="2019300"/>
            <a:ext cx="4038600" cy="41179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lnSpc>
                <a:spcPct val="90000"/>
              </a:lnSpc>
            </a:pPr>
            <a:r>
              <a:rPr lang="en-US" sz="1400" b="1" smtClean="0"/>
              <a:t>4.  </a:t>
            </a:r>
            <a:r>
              <a:rPr lang="en-US" sz="1400" b="1" smtClean="0">
                <a:solidFill>
                  <a:schemeClr val="hlink"/>
                </a:solidFill>
              </a:rPr>
              <a:t>PLOT</a:t>
            </a:r>
          </a:p>
          <a:p>
            <a:pPr marL="342900" indent="-342900" algn="l">
              <a:lnSpc>
                <a:spcPct val="90000"/>
              </a:lnSpc>
            </a:pPr>
            <a:r>
              <a:rPr lang="en-US" sz="1400" b="1" smtClean="0"/>
              <a:t>	a.  EVENTS</a:t>
            </a:r>
          </a:p>
          <a:p>
            <a:pPr marL="342900" indent="-342900" algn="l">
              <a:lnSpc>
                <a:spcPct val="90000"/>
              </a:lnSpc>
            </a:pPr>
            <a:r>
              <a:rPr lang="en-US" sz="1400" b="1" smtClean="0"/>
              <a:t>	b.  RISING ACTION</a:t>
            </a:r>
          </a:p>
          <a:p>
            <a:pPr marL="342900" indent="-342900" algn="l">
              <a:lnSpc>
                <a:spcPct val="90000"/>
              </a:lnSpc>
            </a:pPr>
            <a:r>
              <a:rPr lang="en-US" sz="1400" b="1" smtClean="0"/>
              <a:t>	c.  CLIMAX</a:t>
            </a:r>
          </a:p>
          <a:p>
            <a:pPr marL="342900" indent="-342900" algn="l">
              <a:lnSpc>
                <a:spcPct val="90000"/>
              </a:lnSpc>
            </a:pPr>
            <a:r>
              <a:rPr lang="en-US" sz="1400" b="1" smtClean="0"/>
              <a:t>	d.  RESOLUTION</a:t>
            </a:r>
          </a:p>
          <a:p>
            <a:pPr marL="342900" indent="-342900" algn="l">
              <a:lnSpc>
                <a:spcPct val="90000"/>
              </a:lnSpc>
            </a:pPr>
            <a:endParaRPr lang="en-US" sz="1400" b="1" smtClean="0"/>
          </a:p>
          <a:p>
            <a:pPr marL="342900" indent="-342900" algn="l">
              <a:lnSpc>
                <a:spcPct val="90000"/>
              </a:lnSpc>
              <a:buFontTx/>
              <a:buAutoNum type="arabicPeriod" startAt="5"/>
            </a:pPr>
            <a:r>
              <a:rPr lang="en-US" sz="1400" b="1" smtClean="0">
                <a:solidFill>
                  <a:schemeClr val="hlink"/>
                </a:solidFill>
              </a:rPr>
              <a:t>THEME</a:t>
            </a:r>
            <a:r>
              <a:rPr lang="en-US" sz="1400" b="1" smtClean="0"/>
              <a:t> – MAIN OVERALL IDEA</a:t>
            </a:r>
          </a:p>
          <a:p>
            <a:pPr marL="342900" indent="-342900" algn="l">
              <a:lnSpc>
                <a:spcPct val="90000"/>
              </a:lnSpc>
              <a:buFontTx/>
              <a:buAutoNum type="arabicPeriod" startAt="5"/>
            </a:pPr>
            <a:endParaRPr lang="en-US" sz="1400" b="1" smtClean="0"/>
          </a:p>
          <a:p>
            <a:pPr marL="342900" indent="-342900" algn="l">
              <a:lnSpc>
                <a:spcPct val="90000"/>
              </a:lnSpc>
              <a:buFontTx/>
              <a:buAutoNum type="arabicPeriod" startAt="5"/>
            </a:pPr>
            <a:r>
              <a:rPr lang="en-US" sz="1400" b="1" smtClean="0">
                <a:solidFill>
                  <a:schemeClr val="hlink"/>
                </a:solidFill>
              </a:rPr>
              <a:t>POINT OF VIEW</a:t>
            </a:r>
          </a:p>
          <a:p>
            <a:pPr marL="342900" indent="-342900" algn="l">
              <a:lnSpc>
                <a:spcPct val="90000"/>
              </a:lnSpc>
            </a:pPr>
            <a:r>
              <a:rPr lang="en-US" sz="1400" b="1" smtClean="0"/>
              <a:t>	a.  First person</a:t>
            </a:r>
          </a:p>
          <a:p>
            <a:pPr marL="342900" indent="-342900" algn="l">
              <a:lnSpc>
                <a:spcPct val="90000"/>
              </a:lnSpc>
            </a:pPr>
            <a:r>
              <a:rPr lang="en-US" sz="1400" b="1" smtClean="0"/>
              <a:t>	b. Second person</a:t>
            </a:r>
          </a:p>
          <a:p>
            <a:pPr marL="342900" indent="-342900" algn="l">
              <a:lnSpc>
                <a:spcPct val="90000"/>
              </a:lnSpc>
            </a:pPr>
            <a:r>
              <a:rPr lang="en-US" sz="1400" b="1" smtClean="0"/>
              <a:t>	c. Third person</a:t>
            </a:r>
          </a:p>
          <a:p>
            <a:pPr marL="342900" indent="-342900" algn="l">
              <a:lnSpc>
                <a:spcPct val="90000"/>
              </a:lnSpc>
            </a:pPr>
            <a:r>
              <a:rPr lang="en-US" sz="1400" b="1" smtClean="0"/>
              <a:t>		1) Third person limited</a:t>
            </a:r>
          </a:p>
          <a:p>
            <a:pPr marL="342900" indent="-342900" algn="l">
              <a:lnSpc>
                <a:spcPct val="90000"/>
              </a:lnSpc>
            </a:pPr>
            <a:r>
              <a:rPr lang="en-US" sz="1400" b="1" smtClean="0"/>
              <a:t>		2) Third person omniscient</a:t>
            </a:r>
          </a:p>
          <a:p>
            <a:pPr marL="342900" indent="-342900" algn="l">
              <a:lnSpc>
                <a:spcPct val="90000"/>
              </a:lnSpc>
              <a:buFontTx/>
              <a:buAutoNum type="arabicPeriod" startAt="5"/>
            </a:pPr>
            <a:endParaRPr lang="en-US" sz="1400" b="1" smtClean="0"/>
          </a:p>
          <a:p>
            <a:pPr marL="342900" indent="-342900" algn="l">
              <a:lnSpc>
                <a:spcPct val="90000"/>
              </a:lnSpc>
              <a:buFontTx/>
              <a:buAutoNum type="arabicPeriod" startAt="5"/>
            </a:pPr>
            <a:endParaRPr lang="en-US" sz="1400" b="1" smtClean="0"/>
          </a:p>
          <a:p>
            <a:pPr marL="342900" indent="-342900">
              <a:lnSpc>
                <a:spcPct val="90000"/>
              </a:lnSpc>
            </a:pPr>
            <a:endParaRPr lang="en-US" sz="1400" smtClean="0"/>
          </a:p>
        </p:txBody>
      </p:sp>
      <p:pic>
        <p:nvPicPr>
          <p:cNvPr id="28676" name="Picture 6" descr="MC900250392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609600"/>
            <a:ext cx="14446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83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83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83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83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83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83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83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83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83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83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83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83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83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83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83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83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83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83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983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983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983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83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83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83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983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83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983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9830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9830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830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9830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9830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9830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9830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9830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9830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9830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9830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9830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cap="none" smtClean="0"/>
              <a:t>“SILVER BLAZE”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19300"/>
            <a:ext cx="4038600" cy="41179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2400" smtClean="0"/>
              <a:t>As you read, take notes about the following: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2400" smtClean="0"/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400" smtClean="0"/>
              <a:t>Crimes- (There are two)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2400" smtClean="0"/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400" smtClean="0"/>
              <a:t>Characters-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2400" smtClean="0"/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400" smtClean="0"/>
              <a:t>Motives-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2400" smtClean="0"/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400" smtClean="0"/>
              <a:t>Evidence-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mtClean="0"/>
          </a:p>
          <a:p>
            <a:pPr eaLnBrk="1" hangingPunct="1">
              <a:lnSpc>
                <a:spcPct val="90000"/>
              </a:lnSpc>
              <a:defRPr/>
            </a:pPr>
            <a:endParaRPr lang="en-US" smtClean="0"/>
          </a:p>
        </p:txBody>
      </p:sp>
      <p:sp>
        <p:nvSpPr>
          <p:cNvPr id="25604" name="Rectangle 4"/>
          <p:cNvSpPr>
            <a:spLocks noGrp="1"/>
          </p:cNvSpPr>
          <p:nvPr>
            <p:ph type="body" sz="half" idx="4294967295"/>
          </p:nvPr>
        </p:nvSpPr>
        <p:spPr bwMode="auto">
          <a:xfrm>
            <a:off x="4648200" y="2019300"/>
            <a:ext cx="4038600" cy="41179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  <a:defRPr/>
            </a:pPr>
            <a:endParaRPr lang="en-US" sz="2400" smtClean="0"/>
          </a:p>
          <a:p>
            <a:pPr algn="l">
              <a:lnSpc>
                <a:spcPct val="90000"/>
              </a:lnSpc>
              <a:defRPr/>
            </a:pPr>
            <a:endParaRPr lang="en-US" sz="2400" smtClean="0"/>
          </a:p>
          <a:p>
            <a:pPr algn="l">
              <a:lnSpc>
                <a:spcPct val="90000"/>
              </a:lnSpc>
              <a:defRPr/>
            </a:pPr>
            <a:endParaRPr lang="en-US" sz="2400" smtClean="0"/>
          </a:p>
          <a:p>
            <a:pPr algn="l">
              <a:lnSpc>
                <a:spcPct val="90000"/>
              </a:lnSpc>
              <a:defRPr/>
            </a:pPr>
            <a:r>
              <a:rPr lang="en-US" sz="2400" smtClean="0"/>
              <a:t>Setting-</a:t>
            </a:r>
          </a:p>
          <a:p>
            <a:pPr algn="l">
              <a:lnSpc>
                <a:spcPct val="90000"/>
              </a:lnSpc>
              <a:defRPr/>
            </a:pPr>
            <a:endParaRPr lang="en-US" sz="2400" smtClean="0"/>
          </a:p>
          <a:p>
            <a:pPr algn="l">
              <a:lnSpc>
                <a:spcPct val="90000"/>
              </a:lnSpc>
              <a:defRPr/>
            </a:pPr>
            <a:r>
              <a:rPr lang="en-US" sz="2400" smtClean="0"/>
              <a:t>Suspects-</a:t>
            </a:r>
          </a:p>
          <a:p>
            <a:pPr algn="l">
              <a:lnSpc>
                <a:spcPct val="90000"/>
              </a:lnSpc>
              <a:defRPr/>
            </a:pPr>
            <a:endParaRPr lang="en-US" sz="2400" smtClean="0"/>
          </a:p>
          <a:p>
            <a:pPr algn="l">
              <a:lnSpc>
                <a:spcPct val="90000"/>
              </a:lnSpc>
              <a:defRPr/>
            </a:pPr>
            <a:endParaRPr lang="en-US" sz="2400" smtClean="0"/>
          </a:p>
          <a:p>
            <a:pPr algn="l">
              <a:lnSpc>
                <a:spcPct val="90000"/>
              </a:lnSpc>
              <a:defRPr/>
            </a:pPr>
            <a:r>
              <a:rPr lang="en-US" sz="2400" smtClean="0"/>
              <a:t>Alibis-</a:t>
            </a:r>
          </a:p>
        </p:txBody>
      </p:sp>
      <p:pic>
        <p:nvPicPr>
          <p:cNvPr id="29700" name="Picture 5" descr="MC900230057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4648200"/>
            <a:ext cx="1004888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6" descr="MC9003256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152400"/>
            <a:ext cx="185420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200" cap="none" smtClean="0"/>
              <a:t>Main Idea</a:t>
            </a:r>
          </a:p>
        </p:txBody>
      </p:sp>
      <p:sp>
        <p:nvSpPr>
          <p:cNvPr id="105475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defRPr/>
            </a:pPr>
            <a:endParaRPr lang="en-US" sz="4000" smtClean="0"/>
          </a:p>
          <a:p>
            <a:pPr>
              <a:defRPr/>
            </a:pPr>
            <a:endParaRPr lang="en-US" sz="4000" smtClean="0"/>
          </a:p>
          <a:p>
            <a:pPr>
              <a:defRPr/>
            </a:pPr>
            <a:r>
              <a:rPr lang="en-US" sz="4000" smtClean="0"/>
              <a:t>The killer was in plain sight.</a:t>
            </a:r>
          </a:p>
          <a:p>
            <a:pPr>
              <a:defRPr/>
            </a:pPr>
            <a:r>
              <a:rPr lang="en-US" sz="4000" smtClean="0"/>
              <a:t>One just needed to know where to look.</a:t>
            </a:r>
          </a:p>
        </p:txBody>
      </p:sp>
      <p:pic>
        <p:nvPicPr>
          <p:cNvPr id="30723" name="Picture 5" descr="MC9003256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152400"/>
            <a:ext cx="185420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6" descr="MC900230057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33400" y="228600"/>
            <a:ext cx="6746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1800" b="1" smtClean="0"/>
              <a:t>“For days, the newspapers were filled with the strange case of Silver Blaze…”</a:t>
            </a:r>
          </a:p>
          <a:p>
            <a:pPr eaLnBrk="1" hangingPunct="1">
              <a:defRPr/>
            </a:pPr>
            <a:r>
              <a:rPr lang="en-US" smtClean="0"/>
              <a:t>Now it has been solved.</a:t>
            </a:r>
          </a:p>
          <a:p>
            <a:pPr eaLnBrk="1" hangingPunct="1">
              <a:defRPr/>
            </a:pPr>
            <a:r>
              <a:rPr lang="en-US" smtClean="0"/>
              <a:t>So…</a:t>
            </a:r>
          </a:p>
          <a:p>
            <a:pPr algn="l" eaLnBrk="1" hangingPunct="1">
              <a:defRPr/>
            </a:pPr>
            <a:r>
              <a:rPr lang="en-US" smtClean="0"/>
              <a:t>1. Pretend that you are a newspaper reporter about this case. </a:t>
            </a:r>
          </a:p>
          <a:p>
            <a:pPr algn="l" eaLnBrk="1" hangingPunct="1">
              <a:defRPr/>
            </a:pPr>
            <a:r>
              <a:rPr lang="en-US" smtClean="0"/>
              <a:t>2. Write a newspaper account of Sherlock Holmes’s solution of the mystery.  </a:t>
            </a:r>
          </a:p>
          <a:p>
            <a:pPr algn="l" eaLnBrk="1" hangingPunct="1">
              <a:defRPr/>
            </a:pPr>
            <a:r>
              <a:rPr lang="en-US" smtClean="0"/>
              <a:t>3. Make sure you answer “who, what, when, where, how”.</a:t>
            </a:r>
          </a:p>
          <a:p>
            <a:pPr algn="l" eaLnBrk="1" hangingPunct="1">
              <a:defRPr/>
            </a:pPr>
            <a:r>
              <a:rPr lang="en-US" smtClean="0"/>
              <a:t>4. Put the most important information at the beginning of article.</a:t>
            </a:r>
          </a:p>
          <a:p>
            <a:pPr algn="l" eaLnBrk="1" hangingPunct="1">
              <a:defRPr/>
            </a:pPr>
            <a:r>
              <a:rPr lang="en-US" smtClean="0"/>
              <a:t>5. Fill in details later in the article</a:t>
            </a:r>
          </a:p>
          <a:p>
            <a:pPr algn="l" eaLnBrk="1" hangingPunct="1">
              <a:defRPr/>
            </a:pPr>
            <a:r>
              <a:rPr lang="en-US" smtClean="0"/>
              <a:t>6. Make it interesting and sensational; you need to sell papers! </a:t>
            </a:r>
          </a:p>
          <a:p>
            <a:pPr algn="l" eaLnBrk="1" hangingPunct="1">
              <a:defRPr/>
            </a:pPr>
            <a:r>
              <a:rPr lang="en-US" smtClean="0"/>
              <a:t>7. Feel free to be creative.</a:t>
            </a:r>
          </a:p>
          <a:p>
            <a:pPr algn="l" eaLnBrk="1" hangingPunct="1">
              <a:defRPr/>
            </a:pPr>
            <a:r>
              <a:rPr lang="en-US" smtClean="0"/>
              <a:t>8. Use at least one vocabulary  word. (Highlight it.)</a:t>
            </a:r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endParaRPr lang="en-US" smtClean="0"/>
          </a:p>
        </p:txBody>
      </p:sp>
      <p:sp>
        <p:nvSpPr>
          <p:cNvPr id="32770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cap="none" smtClean="0"/>
              <a:t>ASSIGNMENT I.</a:t>
            </a:r>
          </a:p>
        </p:txBody>
      </p:sp>
      <p:pic>
        <p:nvPicPr>
          <p:cNvPr id="32771" name="Picture 4" descr="MC900230057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4495800"/>
            <a:ext cx="1004888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3"/>
          <p:cNvSpPr>
            <a:spLocks noGrp="1"/>
          </p:cNvSpPr>
          <p:nvPr>
            <p:ph type="title"/>
          </p:nvPr>
        </p:nvSpPr>
        <p:spPr>
          <a:xfrm>
            <a:off x="2528888" y="3367088"/>
            <a:ext cx="4086225" cy="706437"/>
          </a:xfrm>
          <a:noFill/>
          <a:ln w="76200"/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sz="2400" cap="none">
                <a:ea typeface="Tunga" pitchFamily="2"/>
              </a:rPr>
              <a:t>EDGAR ALLEN POE</a:t>
            </a:r>
          </a:p>
        </p:txBody>
      </p:sp>
      <p:sp>
        <p:nvSpPr>
          <p:cNvPr id="33794" name="Subtitle 4"/>
          <p:cNvSpPr>
            <a:spLocks noGrp="1"/>
          </p:cNvSpPr>
          <p:nvPr>
            <p:ph type="subTitle" idx="1"/>
          </p:nvPr>
        </p:nvSpPr>
        <p:spPr>
          <a:xfrm>
            <a:off x="2517775" y="4084638"/>
            <a:ext cx="4108450" cy="3968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sz="2000" smtClean="0"/>
              <a:t>Inventor of the detective story.</a:t>
            </a:r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1600200"/>
            <a:ext cx="1143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5" descr="MC900230057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4800600"/>
            <a:ext cx="1004888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6" descr="MC900230057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33400" y="4724400"/>
            <a:ext cx="1052513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2800" smtClean="0"/>
              <a:t>Is one of the first detective stories,</a:t>
            </a:r>
          </a:p>
          <a:p>
            <a:pPr algn="l" eaLnBrk="1" hangingPunct="1"/>
            <a:r>
              <a:rPr lang="en-US" sz="2800" smtClean="0"/>
              <a:t>Published in 1845.</a:t>
            </a:r>
          </a:p>
          <a:p>
            <a:pPr eaLnBrk="1" hangingPunct="1"/>
            <a:endParaRPr lang="en-US" smtClean="0"/>
          </a:p>
          <a:p>
            <a:pPr algn="l" eaLnBrk="1" hangingPunct="1"/>
            <a:r>
              <a:rPr lang="en-US" sz="2400" smtClean="0"/>
              <a:t>M. Dupin is the first detective in the history of literature who appears in other Poe stories.</a:t>
            </a:r>
          </a:p>
          <a:p>
            <a:pPr algn="l" eaLnBrk="1" hangingPunct="1"/>
            <a:endParaRPr lang="en-US" sz="2400" smtClean="0"/>
          </a:p>
          <a:p>
            <a:pPr algn="l" eaLnBrk="1" hangingPunct="1"/>
            <a:r>
              <a:rPr lang="en-US" sz="2400" smtClean="0"/>
              <a:t>Poe was an American.  </a:t>
            </a:r>
          </a:p>
          <a:p>
            <a:pPr algn="l" eaLnBrk="1" hangingPunct="1"/>
            <a:r>
              <a:rPr lang="en-US" sz="2400" smtClean="0"/>
              <a:t>However, this story and many others are set in Europe.</a:t>
            </a:r>
          </a:p>
          <a:p>
            <a:pPr eaLnBrk="1" hangingPunct="1"/>
            <a:endParaRPr lang="en-US" sz="2400" smtClean="0"/>
          </a:p>
          <a:p>
            <a:pPr algn="l" eaLnBrk="1" hangingPunct="1"/>
            <a:r>
              <a:rPr lang="en-US" sz="2400" smtClean="0"/>
              <a:t>Poe influenced Doyle, the author of Sherlock Holmes stories.</a:t>
            </a:r>
          </a:p>
          <a:p>
            <a:pPr eaLnBrk="1" hangingPunct="1"/>
            <a:endParaRPr lang="en-US" smtClean="0"/>
          </a:p>
        </p:txBody>
      </p:sp>
      <p:sp>
        <p:nvSpPr>
          <p:cNvPr id="34818" name="Title 3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cap="none" smtClean="0"/>
              <a:t>“THE PURLOINED LETTER”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2800" smtClean="0"/>
              <a:t>“Scoundrels can hide in plain sight—but not forever.”</a:t>
            </a:r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/>
              <a:t>That is one of the main ideas in this story.  </a:t>
            </a:r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z="2400" smtClean="0"/>
              <a:t>It also involves secrets, </a:t>
            </a:r>
          </a:p>
          <a:p>
            <a:pPr eaLnBrk="1" hangingPunct="1">
              <a:defRPr/>
            </a:pPr>
            <a:r>
              <a:rPr lang="en-US" sz="2400" smtClean="0"/>
              <a:t>blackmail, </a:t>
            </a:r>
          </a:p>
          <a:p>
            <a:pPr eaLnBrk="1" hangingPunct="1">
              <a:defRPr/>
            </a:pPr>
            <a:r>
              <a:rPr lang="en-US" sz="2400" smtClean="0"/>
              <a:t>and a stolen letter.</a:t>
            </a:r>
          </a:p>
          <a:p>
            <a:pPr eaLnBrk="1" hangingPunct="1">
              <a:defRPr/>
            </a:pPr>
            <a:endParaRPr lang="en-US" sz="2400" smtClean="0"/>
          </a:p>
          <a:p>
            <a:pPr eaLnBrk="1" hangingPunct="1">
              <a:defRPr/>
            </a:pPr>
            <a:r>
              <a:rPr lang="en-US" sz="2400" smtClean="0"/>
              <a:t>By the end of the story, you should know what “purloined” means.</a:t>
            </a:r>
          </a:p>
        </p:txBody>
      </p:sp>
      <p:sp>
        <p:nvSpPr>
          <p:cNvPr id="36866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000" cap="none" smtClean="0"/>
              <a:t>“THE PURLOINED LETTER”</a:t>
            </a:r>
          </a:p>
        </p:txBody>
      </p:sp>
      <p:pic>
        <p:nvPicPr>
          <p:cNvPr id="36867" name="Picture 5" descr="MC900088568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200400"/>
            <a:ext cx="144145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2"/>
          <p:cNvSpPr>
            <a:spLocks noGrp="1"/>
          </p:cNvSpPr>
          <p:nvPr>
            <p:ph type="title" idx="4294967295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cap="none" smtClean="0"/>
              <a:t>“Purloined Letter”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457200" y="2019300"/>
            <a:ext cx="4038600" cy="41179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2400" smtClean="0"/>
              <a:t>As you read, take notes about the following: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2400" smtClean="0"/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400" smtClean="0"/>
              <a:t>Crimes-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2400" smtClean="0"/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400" smtClean="0"/>
              <a:t>Characters-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2400" smtClean="0"/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400" smtClean="0"/>
              <a:t>Motives-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2400" smtClean="0"/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400" smtClean="0"/>
              <a:t>Evidence-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mtClean="0"/>
          </a:p>
          <a:p>
            <a:pPr eaLnBrk="1" hangingPunct="1">
              <a:lnSpc>
                <a:spcPct val="90000"/>
              </a:lnSpc>
              <a:defRPr/>
            </a:pPr>
            <a:endParaRPr lang="en-US" smtClean="0"/>
          </a:p>
        </p:txBody>
      </p:sp>
      <p:sp>
        <p:nvSpPr>
          <p:cNvPr id="110596" name="Rectangle 4"/>
          <p:cNvSpPr>
            <a:spLocks noGrp="1"/>
          </p:cNvSpPr>
          <p:nvPr>
            <p:ph type="body" sz="half" idx="4294967295"/>
          </p:nvPr>
        </p:nvSpPr>
        <p:spPr bwMode="auto">
          <a:xfrm>
            <a:off x="4648200" y="2019300"/>
            <a:ext cx="4038600" cy="4117975"/>
          </a:xfrm>
        </p:spPr>
        <p:txBody>
          <a:bodyPr/>
          <a:lstStyle/>
          <a:p>
            <a:pPr algn="l">
              <a:lnSpc>
                <a:spcPct val="90000"/>
              </a:lnSpc>
              <a:defRPr/>
            </a:pPr>
            <a:endParaRPr lang="en-US" sz="2400" smtClean="0"/>
          </a:p>
          <a:p>
            <a:pPr algn="l">
              <a:lnSpc>
                <a:spcPct val="90000"/>
              </a:lnSpc>
              <a:defRPr/>
            </a:pPr>
            <a:endParaRPr lang="en-US" sz="2400" smtClean="0"/>
          </a:p>
          <a:p>
            <a:pPr algn="l">
              <a:lnSpc>
                <a:spcPct val="90000"/>
              </a:lnSpc>
              <a:defRPr/>
            </a:pPr>
            <a:endParaRPr lang="en-US" sz="2400" smtClean="0"/>
          </a:p>
          <a:p>
            <a:pPr algn="l">
              <a:lnSpc>
                <a:spcPct val="90000"/>
              </a:lnSpc>
              <a:defRPr/>
            </a:pPr>
            <a:r>
              <a:rPr lang="en-US" sz="2400" smtClean="0"/>
              <a:t>Setting-</a:t>
            </a:r>
          </a:p>
          <a:p>
            <a:pPr algn="l">
              <a:lnSpc>
                <a:spcPct val="90000"/>
              </a:lnSpc>
              <a:defRPr/>
            </a:pPr>
            <a:endParaRPr lang="en-US" sz="2400" smtClean="0"/>
          </a:p>
          <a:p>
            <a:pPr algn="l">
              <a:lnSpc>
                <a:spcPct val="90000"/>
              </a:lnSpc>
              <a:defRPr/>
            </a:pPr>
            <a:r>
              <a:rPr lang="en-US" sz="2400" smtClean="0"/>
              <a:t>Suspect-</a:t>
            </a:r>
          </a:p>
          <a:p>
            <a:pPr algn="l">
              <a:lnSpc>
                <a:spcPct val="90000"/>
              </a:lnSpc>
              <a:defRPr/>
            </a:pPr>
            <a:endParaRPr lang="en-US" sz="2400" smtClean="0"/>
          </a:p>
          <a:p>
            <a:pPr algn="l">
              <a:lnSpc>
                <a:spcPct val="90000"/>
              </a:lnSpc>
              <a:defRPr/>
            </a:pPr>
            <a:r>
              <a:rPr lang="en-US" sz="2400" smtClean="0"/>
              <a:t>Where was the letter?</a:t>
            </a:r>
          </a:p>
        </p:txBody>
      </p:sp>
      <p:pic>
        <p:nvPicPr>
          <p:cNvPr id="38916" name="Picture 5" descr="MC900230057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4648200"/>
            <a:ext cx="1004888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6" descr="MC9003256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152400"/>
            <a:ext cx="185420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 eaLnBrk="1" hangingPunct="1">
              <a:defRPr/>
            </a:pPr>
            <a:r>
              <a:rPr lang="en-US" sz="2400" smtClean="0"/>
              <a:t>What message in the letter could the queen have wanted to keep secret?  She did not want the king to see it.  Why?</a:t>
            </a:r>
          </a:p>
          <a:p>
            <a:pPr algn="l" eaLnBrk="1" hangingPunct="1">
              <a:defRPr/>
            </a:pPr>
            <a:endParaRPr lang="en-US" sz="2400" smtClean="0"/>
          </a:p>
          <a:p>
            <a:pPr algn="l" eaLnBrk="1" hangingPunct="1">
              <a:defRPr/>
            </a:pPr>
            <a:r>
              <a:rPr lang="en-US" sz="2400" smtClean="0"/>
              <a:t>Write a letter—the purloined letter.  A letter written by the queen to someone else.  </a:t>
            </a:r>
          </a:p>
          <a:p>
            <a:pPr algn="l" eaLnBrk="1" hangingPunct="1">
              <a:defRPr/>
            </a:pPr>
            <a:endParaRPr lang="en-US" sz="2400" smtClean="0"/>
          </a:p>
          <a:p>
            <a:pPr algn="l" eaLnBrk="1" hangingPunct="1">
              <a:defRPr/>
            </a:pPr>
            <a:r>
              <a:rPr lang="en-US" sz="2400" smtClean="0"/>
              <a:t>Make it look like the letter. </a:t>
            </a:r>
          </a:p>
          <a:p>
            <a:pPr algn="l" eaLnBrk="1" hangingPunct="1">
              <a:defRPr/>
            </a:pPr>
            <a:endParaRPr lang="en-US" sz="2400" smtClean="0"/>
          </a:p>
          <a:p>
            <a:pPr algn="l" eaLnBrk="1" hangingPunct="1">
              <a:defRPr/>
            </a:pPr>
            <a:r>
              <a:rPr lang="en-US" sz="2400" smtClean="0"/>
              <a:t> Put your name and class on the back.</a:t>
            </a:r>
          </a:p>
        </p:txBody>
      </p:sp>
      <p:sp>
        <p:nvSpPr>
          <p:cNvPr id="40962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cap="none" smtClean="0"/>
              <a:t>ASSIGNMENT II.</a:t>
            </a:r>
          </a:p>
        </p:txBody>
      </p:sp>
      <p:pic>
        <p:nvPicPr>
          <p:cNvPr id="40964" name="Picture 5" descr="MC900088568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4419600"/>
            <a:ext cx="144145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28888" y="3367088"/>
            <a:ext cx="4086225" cy="7064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2400"/>
              <a:t>Analyzing</a:t>
            </a:r>
            <a:r>
              <a:rPr/>
              <a:t> </a:t>
            </a:r>
            <a:r>
              <a:rPr sz="2400"/>
              <a:t>Literature</a:t>
            </a:r>
          </a:p>
        </p:txBody>
      </p:sp>
      <p:sp>
        <p:nvSpPr>
          <p:cNvPr id="41986" name="Subtitle 3"/>
          <p:cNvSpPr>
            <a:spLocks noGrp="1"/>
          </p:cNvSpPr>
          <p:nvPr>
            <p:ph type="subTitle" idx="1"/>
          </p:nvPr>
        </p:nvSpPr>
        <p:spPr>
          <a:xfrm>
            <a:off x="2517775" y="4084638"/>
            <a:ext cx="4108450" cy="3968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smtClean="0"/>
              <a:t>Short Stories of Terror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ASSIGNMENTS</a:t>
            </a:r>
          </a:p>
        </p:txBody>
      </p:sp>
      <p:sp>
        <p:nvSpPr>
          <p:cNvPr id="146435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457200" y="2019300"/>
            <a:ext cx="8229600" cy="4117975"/>
          </a:xfrm>
          <a:prstGeom prst="rect">
            <a:avLst/>
          </a:prstGeom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146436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143000" y="2667000"/>
            <a:ext cx="914400" cy="6096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1</a:t>
            </a:r>
          </a:p>
        </p:txBody>
      </p:sp>
      <p:sp>
        <p:nvSpPr>
          <p:cNvPr id="146438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43000" y="3886200"/>
            <a:ext cx="914400" cy="6096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2</a:t>
            </a:r>
          </a:p>
        </p:txBody>
      </p:sp>
      <p:sp>
        <p:nvSpPr>
          <p:cNvPr id="146439" name="AutoShap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143000" y="5181600"/>
            <a:ext cx="914400" cy="6096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3</a:t>
            </a:r>
          </a:p>
        </p:txBody>
      </p:sp>
      <p:sp>
        <p:nvSpPr>
          <p:cNvPr id="146440" name="AutoShape 8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114800" y="2743200"/>
            <a:ext cx="914400" cy="6096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4</a:t>
            </a:r>
          </a:p>
        </p:txBody>
      </p:sp>
      <p:sp>
        <p:nvSpPr>
          <p:cNvPr id="146441" name="AutoShape 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191000" y="3886200"/>
            <a:ext cx="914400" cy="6096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5</a:t>
            </a:r>
          </a:p>
        </p:txBody>
      </p:sp>
      <p:sp>
        <p:nvSpPr>
          <p:cNvPr id="146443" name="AutoShape 1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4267200" y="5181600"/>
            <a:ext cx="914400" cy="6096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6</a:t>
            </a:r>
          </a:p>
        </p:txBody>
      </p:sp>
      <p:sp>
        <p:nvSpPr>
          <p:cNvPr id="146445" name="AutoShape 13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934200" y="2743200"/>
            <a:ext cx="914400" cy="6096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7</a:t>
            </a:r>
          </a:p>
        </p:txBody>
      </p:sp>
      <p:sp>
        <p:nvSpPr>
          <p:cNvPr id="146446" name="AutoShape 14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7010400" y="3962400"/>
            <a:ext cx="914400" cy="6096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8</a:t>
            </a:r>
          </a:p>
        </p:txBody>
      </p:sp>
      <p:sp>
        <p:nvSpPr>
          <p:cNvPr id="146447" name="AutoShape 15"/>
          <p:cNvSpPr>
            <a:spLocks noChangeArrowheads="1"/>
          </p:cNvSpPr>
          <p:nvPr/>
        </p:nvSpPr>
        <p:spPr bwMode="auto">
          <a:xfrm>
            <a:off x="7010400" y="5181600"/>
            <a:ext cx="914400" cy="6096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CONTENT</a:t>
            </a:r>
          </a:p>
        </p:txBody>
      </p:sp>
      <p:sp>
        <p:nvSpPr>
          <p:cNvPr id="112643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en-US" sz="2400" b="1" smtClean="0"/>
              <a:t>WHAT THE AUTHOR SAYS</a:t>
            </a:r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 algn="l">
              <a:lnSpc>
                <a:spcPct val="90000"/>
              </a:lnSpc>
            </a:pPr>
            <a:r>
              <a:rPr lang="en-US" sz="2400" b="1" smtClean="0"/>
              <a:t>	1.  Characters</a:t>
            </a:r>
          </a:p>
          <a:p>
            <a:pPr algn="l">
              <a:lnSpc>
                <a:spcPct val="90000"/>
              </a:lnSpc>
            </a:pPr>
            <a:r>
              <a:rPr lang="en-US" sz="2400" b="1" smtClean="0"/>
              <a:t>	2.  Setting</a:t>
            </a:r>
          </a:p>
          <a:p>
            <a:pPr algn="l">
              <a:lnSpc>
                <a:spcPct val="90000"/>
              </a:lnSpc>
            </a:pPr>
            <a:r>
              <a:rPr lang="en-US" sz="2400" b="1" smtClean="0"/>
              <a:t>	3.  Plot</a:t>
            </a:r>
          </a:p>
          <a:p>
            <a:pPr algn="l">
              <a:lnSpc>
                <a:spcPct val="90000"/>
              </a:lnSpc>
            </a:pPr>
            <a:r>
              <a:rPr lang="en-US" sz="2400" b="1" smtClean="0"/>
              <a:t>	4.  Conflict</a:t>
            </a:r>
          </a:p>
          <a:p>
            <a:pPr algn="l">
              <a:lnSpc>
                <a:spcPct val="90000"/>
              </a:lnSpc>
            </a:pPr>
            <a:r>
              <a:rPr lang="en-US" sz="2400" b="1" smtClean="0"/>
              <a:t>	5.  Theme</a:t>
            </a:r>
          </a:p>
          <a:p>
            <a:pPr algn="l">
              <a:lnSpc>
                <a:spcPct val="90000"/>
              </a:lnSpc>
            </a:pPr>
            <a:r>
              <a:rPr lang="en-US" sz="2400" b="1" smtClean="0"/>
              <a:t>	6. Point of View</a:t>
            </a:r>
          </a:p>
          <a:p>
            <a:pPr algn="l">
              <a:lnSpc>
                <a:spcPct val="90000"/>
              </a:lnSpc>
            </a:pPr>
            <a:endParaRPr lang="en-US" sz="2400" b="1" smtClean="0"/>
          </a:p>
          <a:p>
            <a:pPr algn="l">
              <a:lnSpc>
                <a:spcPct val="90000"/>
              </a:lnSpc>
            </a:pPr>
            <a:r>
              <a:rPr lang="en-US" sz="2400" b="1" smtClean="0"/>
              <a:t>		WHAT DOES IT MEAN?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2800" b="1" smtClean="0">
                <a:solidFill>
                  <a:srgbClr val="FF0000"/>
                </a:solidFill>
              </a:rPr>
              <a:t>HOW </a:t>
            </a:r>
            <a:r>
              <a:rPr lang="en-US" sz="2800" b="1" smtClean="0"/>
              <a:t>THE AUTHOR SAYS IT.</a:t>
            </a:r>
          </a:p>
          <a:p>
            <a:pPr eaLnBrk="1" hangingPunct="1">
              <a:defRPr/>
            </a:pPr>
            <a:r>
              <a:rPr lang="en-US" sz="2800" b="1" smtClean="0">
                <a:solidFill>
                  <a:srgbClr val="FF0000"/>
                </a:solidFill>
              </a:rPr>
              <a:t>Choosing</a:t>
            </a:r>
            <a:r>
              <a:rPr lang="en-US" sz="2800" b="1" smtClean="0"/>
              <a:t> and </a:t>
            </a:r>
            <a:r>
              <a:rPr lang="en-US" sz="2800" b="1" smtClean="0">
                <a:solidFill>
                  <a:srgbClr val="FF0000"/>
                </a:solidFill>
              </a:rPr>
              <a:t>arranging</a:t>
            </a:r>
            <a:r>
              <a:rPr lang="en-US" sz="2800" b="1" smtClean="0"/>
              <a:t> </a:t>
            </a:r>
            <a:r>
              <a:rPr lang="en-US" sz="2800" b="1" smtClean="0">
                <a:solidFill>
                  <a:srgbClr val="FF0000"/>
                </a:solidFill>
              </a:rPr>
              <a:t>words</a:t>
            </a:r>
            <a:r>
              <a:rPr lang="en-US" sz="2800" b="1" smtClean="0"/>
              <a:t> in a way that </a:t>
            </a:r>
          </a:p>
          <a:p>
            <a:pPr eaLnBrk="1" hangingPunct="1">
              <a:defRPr/>
            </a:pPr>
            <a:endParaRPr lang="en-US" sz="2400" smtClean="0"/>
          </a:p>
          <a:p>
            <a:pPr algn="l" eaLnBrk="1" hangingPunct="1">
              <a:buFontTx/>
              <a:buAutoNum type="arabicPeriod"/>
              <a:defRPr/>
            </a:pPr>
            <a:r>
              <a:rPr lang="en-US" sz="3600" smtClean="0"/>
              <a:t> Reflects the author’s </a:t>
            </a:r>
            <a:r>
              <a:rPr lang="en-US" sz="3600" smtClean="0">
                <a:solidFill>
                  <a:srgbClr val="FF0000"/>
                </a:solidFill>
              </a:rPr>
              <a:t>tone</a:t>
            </a:r>
          </a:p>
          <a:p>
            <a:pPr algn="l" eaLnBrk="1" hangingPunct="1">
              <a:defRPr/>
            </a:pPr>
            <a:endParaRPr lang="en-US" sz="3600" smtClean="0"/>
          </a:p>
          <a:p>
            <a:pPr algn="l" eaLnBrk="1" hangingPunct="1">
              <a:buFontTx/>
              <a:buAutoNum type="arabicPeriod" startAt="2"/>
              <a:defRPr/>
            </a:pPr>
            <a:r>
              <a:rPr lang="en-US" sz="3600" smtClean="0"/>
              <a:t>Creates a </a:t>
            </a:r>
            <a:r>
              <a:rPr lang="en-US" sz="3600" smtClean="0">
                <a:solidFill>
                  <a:srgbClr val="FF0000"/>
                </a:solidFill>
              </a:rPr>
              <a:t>mood </a:t>
            </a:r>
            <a:r>
              <a:rPr lang="en-US" sz="3600" smtClean="0"/>
              <a:t>in the reader</a:t>
            </a:r>
          </a:p>
          <a:p>
            <a:pPr eaLnBrk="1" hangingPunct="1">
              <a:buFontTx/>
              <a:buAutoNum type="arabicPeriod" startAt="2"/>
              <a:defRPr/>
            </a:pPr>
            <a:endParaRPr lang="en-US" sz="3600" smtClean="0"/>
          </a:p>
          <a:p>
            <a:pPr eaLnBrk="1" hangingPunct="1">
              <a:buFontTx/>
              <a:buAutoNum type="arabicPeriod" startAt="2"/>
              <a:defRPr/>
            </a:pPr>
            <a:endParaRPr lang="en-US" smtClean="0"/>
          </a:p>
          <a:p>
            <a:pPr eaLnBrk="1" hangingPunct="1">
              <a:buFontTx/>
              <a:buAutoNum type="arabicPeriod" startAt="2"/>
              <a:defRPr/>
            </a:pPr>
            <a:endParaRPr lang="en-US" smtClean="0"/>
          </a:p>
          <a:p>
            <a:pPr eaLnBrk="1" hangingPunct="1">
              <a:buFontTx/>
              <a:buAutoNum type="arabicPeriod"/>
              <a:defRPr/>
            </a:pPr>
            <a:endParaRPr lang="en-US" smtClean="0"/>
          </a:p>
        </p:txBody>
      </p:sp>
      <p:sp>
        <p:nvSpPr>
          <p:cNvPr id="44034" name="Title 1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cap="none" smtClean="0"/>
              <a:t>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800" smtClean="0"/>
              <a:t>The </a:t>
            </a:r>
            <a:r>
              <a:rPr lang="en-US" sz="2800" b="1" u="sng" smtClean="0">
                <a:solidFill>
                  <a:srgbClr val="FF0000"/>
                </a:solidFill>
              </a:rPr>
              <a:t>writer’s </a:t>
            </a:r>
            <a:r>
              <a:rPr lang="en-US" sz="2800" b="1" smtClean="0">
                <a:solidFill>
                  <a:srgbClr val="FF0000"/>
                </a:solidFill>
              </a:rPr>
              <a:t>attitude </a:t>
            </a:r>
            <a:r>
              <a:rPr lang="en-US" sz="2800" smtClean="0"/>
              <a:t>about a place, event or character.</a:t>
            </a:r>
          </a:p>
          <a:p>
            <a:pPr eaLnBrk="1" hangingPunct="1"/>
            <a:r>
              <a:rPr lang="en-US" sz="3200" smtClean="0"/>
              <a:t>(The author’s </a:t>
            </a:r>
            <a:r>
              <a:rPr lang="en-US" sz="3200" u="sng" smtClean="0"/>
              <a:t>own</a:t>
            </a:r>
            <a:r>
              <a:rPr lang="en-US" sz="3200" smtClean="0"/>
              <a:t> </a:t>
            </a:r>
            <a:r>
              <a:rPr lang="en-US" sz="3200" u="sng" smtClean="0"/>
              <a:t>tone)</a:t>
            </a:r>
            <a:endParaRPr lang="en-US" sz="3200" smtClean="0"/>
          </a:p>
          <a:p>
            <a:pPr eaLnBrk="1" hangingPunct="1"/>
            <a:r>
              <a:rPr lang="en-US" sz="2400" smtClean="0">
                <a:solidFill>
                  <a:srgbClr val="FF0000"/>
                </a:solidFill>
              </a:rPr>
              <a:t>Attitudes:</a:t>
            </a:r>
          </a:p>
          <a:p>
            <a:pPr eaLnBrk="1" hangingPunct="1"/>
            <a:r>
              <a:rPr lang="en-US" sz="2400" smtClean="0"/>
              <a:t>Sarcastic</a:t>
            </a:r>
          </a:p>
          <a:p>
            <a:pPr eaLnBrk="1" hangingPunct="1"/>
            <a:r>
              <a:rPr lang="en-US" sz="2400" smtClean="0"/>
              <a:t>Loving</a:t>
            </a:r>
          </a:p>
          <a:p>
            <a:pPr eaLnBrk="1" hangingPunct="1"/>
            <a:r>
              <a:rPr lang="en-US" sz="2400" smtClean="0"/>
              <a:t>Angry</a:t>
            </a:r>
          </a:p>
          <a:p>
            <a:pPr eaLnBrk="1" hangingPunct="1"/>
            <a:r>
              <a:rPr lang="en-US" sz="2400" smtClean="0"/>
              <a:t>Serious</a:t>
            </a:r>
          </a:p>
          <a:p>
            <a:pPr eaLnBrk="1" hangingPunct="1"/>
            <a:r>
              <a:rPr lang="en-US" sz="2400" smtClean="0"/>
              <a:t>Intellectual</a:t>
            </a:r>
          </a:p>
        </p:txBody>
      </p:sp>
      <p:sp>
        <p:nvSpPr>
          <p:cNvPr id="45058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cap="none" smtClean="0"/>
              <a:t>TONE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2400" smtClean="0"/>
              <a:t>Overall </a:t>
            </a:r>
            <a:r>
              <a:rPr lang="en-US" sz="2400" b="1" smtClean="0">
                <a:solidFill>
                  <a:srgbClr val="FF0000"/>
                </a:solidFill>
              </a:rPr>
              <a:t>feeling</a:t>
            </a:r>
            <a:r>
              <a:rPr lang="en-US" sz="2400" smtClean="0"/>
              <a:t> that a work of literature creates </a:t>
            </a:r>
            <a:r>
              <a:rPr lang="en-US" sz="2400" b="1" smtClean="0">
                <a:solidFill>
                  <a:srgbClr val="FF0000"/>
                </a:solidFill>
              </a:rPr>
              <a:t>in a </a:t>
            </a:r>
            <a:r>
              <a:rPr lang="en-US" sz="2400" b="1" u="sng" smtClean="0">
                <a:solidFill>
                  <a:srgbClr val="FF0000"/>
                </a:solidFill>
              </a:rPr>
              <a:t>reader</a:t>
            </a:r>
            <a:r>
              <a:rPr lang="en-US" sz="2400" b="1" smtClean="0">
                <a:solidFill>
                  <a:srgbClr val="FF0000"/>
                </a:solidFill>
              </a:rPr>
              <a:t>.</a:t>
            </a:r>
          </a:p>
          <a:p>
            <a:pPr eaLnBrk="1" hangingPunct="1">
              <a:defRPr/>
            </a:pPr>
            <a:r>
              <a:rPr lang="en-US" sz="3200" b="1" smtClean="0"/>
              <a:t>(How the </a:t>
            </a:r>
            <a:r>
              <a:rPr lang="en-US" sz="3200" b="1" u="sng" smtClean="0"/>
              <a:t>moo</a:t>
            </a:r>
            <a:r>
              <a:rPr lang="en-US" sz="3200" b="1" smtClean="0"/>
              <a:t>d </a:t>
            </a:r>
            <a:r>
              <a:rPr lang="en-US" sz="3200" b="1" u="sng" smtClean="0"/>
              <a:t>mo</a:t>
            </a:r>
            <a:r>
              <a:rPr lang="en-US" sz="3200" b="1" smtClean="0"/>
              <a:t>ves y</a:t>
            </a:r>
            <a:r>
              <a:rPr lang="en-US" sz="3200" b="1" u="sng" smtClean="0"/>
              <a:t>ou</a:t>
            </a:r>
            <a:r>
              <a:rPr lang="en-US" sz="3200" b="1" smtClean="0"/>
              <a:t>)</a:t>
            </a:r>
          </a:p>
          <a:p>
            <a:pPr eaLnBrk="1" hangingPunct="1">
              <a:defRPr/>
            </a:pPr>
            <a:endParaRPr lang="en-US" sz="3200" smtClean="0"/>
          </a:p>
          <a:p>
            <a:pPr eaLnBrk="1" hangingPunct="1">
              <a:defRPr/>
            </a:pPr>
            <a:r>
              <a:rPr lang="en-US" sz="2400" smtClean="0">
                <a:solidFill>
                  <a:srgbClr val="FF0000"/>
                </a:solidFill>
              </a:rPr>
              <a:t>Moods:</a:t>
            </a:r>
          </a:p>
          <a:p>
            <a:pPr eaLnBrk="1" hangingPunct="1">
              <a:defRPr/>
            </a:pPr>
            <a:r>
              <a:rPr lang="en-US" sz="2400" smtClean="0"/>
              <a:t>Gloomy,</a:t>
            </a:r>
          </a:p>
          <a:p>
            <a:pPr eaLnBrk="1" hangingPunct="1">
              <a:defRPr/>
            </a:pPr>
            <a:r>
              <a:rPr lang="en-US" sz="2400" smtClean="0"/>
              <a:t>Cheerful,</a:t>
            </a:r>
          </a:p>
          <a:p>
            <a:pPr eaLnBrk="1" hangingPunct="1">
              <a:defRPr/>
            </a:pPr>
            <a:r>
              <a:rPr lang="en-US" sz="2400" smtClean="0"/>
              <a:t>Eerie</a:t>
            </a:r>
          </a:p>
          <a:p>
            <a:pPr eaLnBrk="1" hangingPunct="1">
              <a:defRPr/>
            </a:pPr>
            <a:endParaRPr lang="en-US" sz="2400" smtClean="0"/>
          </a:p>
          <a:p>
            <a:pPr eaLnBrk="1" hangingPunct="1">
              <a:defRPr/>
            </a:pPr>
            <a:endParaRPr lang="en-US" smtClean="0"/>
          </a:p>
        </p:txBody>
      </p:sp>
      <p:sp>
        <p:nvSpPr>
          <p:cNvPr id="46082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cap="none" smtClean="0"/>
              <a:t>MOOD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57200" indent="-457200" eaLnBrk="1" hangingPunct="1"/>
            <a:r>
              <a:rPr lang="en-US" sz="2800" smtClean="0"/>
              <a:t>The way the author uses these helps </a:t>
            </a:r>
          </a:p>
          <a:p>
            <a:pPr marL="457200" indent="-457200" eaLnBrk="1" hangingPunct="1"/>
            <a:r>
              <a:rPr lang="en-US" sz="2800" smtClean="0"/>
              <a:t>to establish mood and meaning.</a:t>
            </a:r>
          </a:p>
          <a:p>
            <a:pPr marL="457200" indent="-457200" algn="l" eaLnBrk="1" hangingPunct="1">
              <a:buFontTx/>
              <a:buChar char="•"/>
            </a:pPr>
            <a:r>
              <a:rPr lang="en-US" sz="2800" smtClean="0"/>
              <a:t>Imagery</a:t>
            </a:r>
          </a:p>
          <a:p>
            <a:pPr marL="457200" indent="-457200" algn="l" eaLnBrk="1" hangingPunct="1">
              <a:buFontTx/>
              <a:buChar char="•"/>
            </a:pPr>
            <a:r>
              <a:rPr lang="en-US" sz="2800" smtClean="0"/>
              <a:t>Dialogue</a:t>
            </a:r>
          </a:p>
          <a:p>
            <a:pPr marL="457200" indent="-457200" algn="l" eaLnBrk="1" hangingPunct="1">
              <a:buFontTx/>
              <a:buChar char="•"/>
            </a:pPr>
            <a:r>
              <a:rPr lang="en-US" sz="2800" smtClean="0"/>
              <a:t>Symbols</a:t>
            </a:r>
          </a:p>
          <a:p>
            <a:pPr marL="457200" indent="-457200" algn="l" eaLnBrk="1" hangingPunct="1">
              <a:buFontTx/>
              <a:buChar char="•"/>
            </a:pPr>
            <a:r>
              <a:rPr lang="en-US" sz="2800" smtClean="0"/>
              <a:t>Irony</a:t>
            </a:r>
          </a:p>
          <a:p>
            <a:pPr marL="457200" indent="-457200" algn="l" eaLnBrk="1" hangingPunct="1">
              <a:buFontTx/>
              <a:buChar char="•"/>
            </a:pPr>
            <a:r>
              <a:rPr lang="en-US" sz="2800" smtClean="0"/>
              <a:t>Allusion</a:t>
            </a:r>
          </a:p>
          <a:p>
            <a:pPr marL="457200" indent="-457200" algn="l" eaLnBrk="1" hangingPunct="1">
              <a:buFontTx/>
              <a:buChar char="•"/>
            </a:pPr>
            <a:r>
              <a:rPr lang="en-US" sz="2800" smtClean="0"/>
              <a:t>Foreshadowing</a:t>
            </a:r>
          </a:p>
          <a:p>
            <a:pPr marL="457200" indent="-457200" algn="l" eaLnBrk="1" hangingPunct="1">
              <a:buFontTx/>
              <a:buChar char="•"/>
            </a:pPr>
            <a:r>
              <a:rPr lang="en-US" sz="2800" smtClean="0"/>
              <a:t>Flashback</a:t>
            </a:r>
          </a:p>
          <a:p>
            <a:pPr marL="457200" indent="-457200" eaLnBrk="1" hangingPunct="1">
              <a:buFontTx/>
              <a:buChar char="•"/>
            </a:pPr>
            <a:endParaRPr lang="en-US" smtClean="0"/>
          </a:p>
          <a:p>
            <a:pPr marL="457200" indent="-457200" eaLnBrk="1" hangingPunct="1">
              <a:buFontTx/>
              <a:buChar char="•"/>
            </a:pPr>
            <a:endParaRPr lang="en-US" smtClean="0"/>
          </a:p>
          <a:p>
            <a:pPr marL="457200" indent="-457200" eaLnBrk="1" hangingPunct="1">
              <a:buFontTx/>
              <a:buChar char="•"/>
            </a:pPr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bg1">
                    <a:lumMod val="75000"/>
                    <a:lumOff val="25000"/>
                  </a:schemeClr>
                </a:solidFill>
                <a:ea typeface="+mj-ea"/>
              </a:rPr>
              <a:t>Literary Techniques</a:t>
            </a:r>
            <a:endParaRPr lang="en-US" sz="2400" dirty="0">
              <a:solidFill>
                <a:schemeClr val="bg1">
                  <a:lumMod val="75000"/>
                  <a:lumOff val="25000"/>
                </a:schemeClr>
              </a:solidFill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cap="none" smtClean="0"/>
              <a:t>IMAGERY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19300"/>
            <a:ext cx="4038600" cy="41179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57200" indent="-457200" eaLnBrk="1" hangingPunct="1">
              <a:lnSpc>
                <a:spcPct val="90000"/>
              </a:lnSpc>
              <a:defRPr/>
            </a:pPr>
            <a:r>
              <a:rPr lang="en-US" sz="2800" smtClean="0"/>
              <a:t>Paint an image with words.</a:t>
            </a:r>
          </a:p>
          <a:p>
            <a:pPr marL="457200" indent="-457200" algn="l" eaLnBrk="1" hangingPunct="1">
              <a:lnSpc>
                <a:spcPct val="90000"/>
              </a:lnSpc>
              <a:defRPr/>
            </a:pPr>
            <a:r>
              <a:rPr lang="en-US" sz="3600" b="1" smtClean="0">
                <a:solidFill>
                  <a:srgbClr val="FF0000"/>
                </a:solidFill>
              </a:rPr>
              <a:t>Figurative language</a:t>
            </a:r>
          </a:p>
          <a:p>
            <a:pPr marL="457200" indent="-457200" algn="l" eaLnBrk="1" hangingPunct="1">
              <a:lnSpc>
                <a:spcPct val="90000"/>
              </a:lnSpc>
              <a:buFontTx/>
              <a:buAutoNum type="alphaLcParenR"/>
              <a:defRPr/>
            </a:pPr>
            <a:r>
              <a:rPr lang="en-US" sz="2400" smtClean="0"/>
              <a:t>Simile</a:t>
            </a:r>
          </a:p>
          <a:p>
            <a:pPr marL="457200" indent="-457200" algn="l" eaLnBrk="1" hangingPunct="1">
              <a:lnSpc>
                <a:spcPct val="90000"/>
              </a:lnSpc>
              <a:buFontTx/>
              <a:buAutoNum type="alphaLcParenR"/>
              <a:defRPr/>
            </a:pPr>
            <a:r>
              <a:rPr lang="en-US" sz="2400" smtClean="0"/>
              <a:t>Metaphor</a:t>
            </a:r>
          </a:p>
          <a:p>
            <a:pPr marL="457200" indent="-457200" algn="l" eaLnBrk="1" hangingPunct="1">
              <a:lnSpc>
                <a:spcPct val="90000"/>
              </a:lnSpc>
              <a:buFontTx/>
              <a:buAutoNum type="alphaLcParenR"/>
              <a:defRPr/>
            </a:pPr>
            <a:r>
              <a:rPr lang="en-US" sz="2400" smtClean="0"/>
              <a:t>Personification</a:t>
            </a:r>
          </a:p>
          <a:p>
            <a:pPr marL="457200" indent="-457200" algn="l" eaLnBrk="1" hangingPunct="1">
              <a:lnSpc>
                <a:spcPct val="90000"/>
              </a:lnSpc>
              <a:buFontTx/>
              <a:buAutoNum type="alphaLcParenR"/>
              <a:defRPr/>
            </a:pPr>
            <a:r>
              <a:rPr lang="en-US" sz="2400" smtClean="0"/>
              <a:t>Hyperbole</a:t>
            </a:r>
          </a:p>
          <a:p>
            <a:pPr marL="457200" indent="-457200" algn="l" eaLnBrk="1" hangingPunct="1">
              <a:lnSpc>
                <a:spcPct val="90000"/>
              </a:lnSpc>
              <a:buFontTx/>
              <a:buAutoNum type="alphaLcParenR"/>
              <a:defRPr/>
            </a:pPr>
            <a:r>
              <a:rPr lang="en-US" sz="2400" smtClean="0"/>
              <a:t>Oxymoron</a:t>
            </a:r>
          </a:p>
          <a:p>
            <a:pPr marL="457200" indent="-457200" algn="l" eaLnBrk="1" hangingPunct="1">
              <a:lnSpc>
                <a:spcPct val="90000"/>
              </a:lnSpc>
              <a:buFontTx/>
              <a:buAutoNum type="alphaLcParenR"/>
              <a:defRPr/>
            </a:pPr>
            <a:r>
              <a:rPr lang="en-US" sz="2400" smtClean="0"/>
              <a:t>Idiom</a:t>
            </a:r>
          </a:p>
        </p:txBody>
      </p:sp>
      <p:sp>
        <p:nvSpPr>
          <p:cNvPr id="38917" name="Rectangle 5"/>
          <p:cNvSpPr>
            <a:spLocks noGrp="1"/>
          </p:cNvSpPr>
          <p:nvPr>
            <p:ph type="body" sz="half" idx="4294967295"/>
          </p:nvPr>
        </p:nvSpPr>
        <p:spPr bwMode="auto">
          <a:xfrm>
            <a:off x="4648200" y="2019300"/>
            <a:ext cx="4038600" cy="41179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66700" indent="-266700" eaLnBrk="1" hangingPunct="1">
              <a:lnSpc>
                <a:spcPct val="90000"/>
              </a:lnSpc>
              <a:defRPr/>
            </a:pPr>
            <a:endParaRPr lang="en-US" sz="3600" b="1" smtClean="0">
              <a:solidFill>
                <a:srgbClr val="FF0000"/>
              </a:solidFill>
            </a:endParaRPr>
          </a:p>
          <a:p>
            <a:pPr marL="266700" indent="-266700" eaLnBrk="1" hangingPunct="1">
              <a:lnSpc>
                <a:spcPct val="90000"/>
              </a:lnSpc>
              <a:defRPr/>
            </a:pPr>
            <a:endParaRPr lang="en-US" sz="3600" b="1" smtClean="0">
              <a:solidFill>
                <a:srgbClr val="FF0000"/>
              </a:solidFill>
            </a:endParaRPr>
          </a:p>
          <a:p>
            <a:pPr marL="266700" indent="-266700" eaLnBrk="1" hangingPunct="1">
              <a:lnSpc>
                <a:spcPct val="90000"/>
              </a:lnSpc>
              <a:defRPr/>
            </a:pPr>
            <a:r>
              <a:rPr lang="en-US" sz="3600" b="1" smtClean="0">
                <a:solidFill>
                  <a:srgbClr val="FF0000"/>
                </a:solidFill>
              </a:rPr>
              <a:t>Sensory images</a:t>
            </a:r>
          </a:p>
          <a:p>
            <a:pPr marL="266700" indent="-266700" eaLnBrk="1" hangingPunct="1">
              <a:lnSpc>
                <a:spcPct val="90000"/>
              </a:lnSpc>
              <a:buFontTx/>
              <a:buAutoNum type="alphaLcParenR"/>
              <a:defRPr/>
            </a:pPr>
            <a:r>
              <a:rPr lang="en-US" sz="2400" smtClean="0"/>
              <a:t>Sound</a:t>
            </a:r>
          </a:p>
          <a:p>
            <a:pPr marL="266700" indent="-266700" eaLnBrk="1" hangingPunct="1">
              <a:lnSpc>
                <a:spcPct val="90000"/>
              </a:lnSpc>
              <a:buFontTx/>
              <a:buAutoNum type="alphaLcParenR"/>
              <a:defRPr/>
            </a:pPr>
            <a:r>
              <a:rPr lang="en-US" sz="2400" smtClean="0"/>
              <a:t>Touch</a:t>
            </a:r>
          </a:p>
          <a:p>
            <a:pPr marL="266700" indent="-266700" eaLnBrk="1" hangingPunct="1">
              <a:lnSpc>
                <a:spcPct val="90000"/>
              </a:lnSpc>
              <a:buFontTx/>
              <a:buAutoNum type="alphaLcParenR"/>
              <a:defRPr/>
            </a:pPr>
            <a:r>
              <a:rPr lang="en-US" sz="2400" smtClean="0"/>
              <a:t>Smell</a:t>
            </a:r>
          </a:p>
          <a:p>
            <a:pPr marL="266700" indent="-266700" eaLnBrk="1" hangingPunct="1">
              <a:lnSpc>
                <a:spcPct val="90000"/>
              </a:lnSpc>
              <a:buFontTx/>
              <a:buAutoNum type="alphaLcParenR"/>
              <a:defRPr/>
            </a:pPr>
            <a:r>
              <a:rPr lang="en-US" sz="2400" smtClean="0"/>
              <a:t>Sight</a:t>
            </a:r>
          </a:p>
          <a:p>
            <a:pPr marL="266700" indent="-266700" eaLnBrk="1" hangingPunct="1">
              <a:lnSpc>
                <a:spcPct val="90000"/>
              </a:lnSpc>
              <a:buFontTx/>
              <a:buAutoNum type="alphaLcParenR"/>
              <a:defRPr/>
            </a:pPr>
            <a:r>
              <a:rPr lang="en-US" sz="2400" smtClean="0"/>
              <a:t>Taste</a:t>
            </a:r>
          </a:p>
          <a:p>
            <a:pPr marL="266700" indent="-266700">
              <a:lnSpc>
                <a:spcPct val="90000"/>
              </a:lnSpc>
              <a:defRPr/>
            </a:pPr>
            <a:endParaRPr lang="en-US" sz="1800" smtClean="0"/>
          </a:p>
        </p:txBody>
      </p:sp>
      <p:pic>
        <p:nvPicPr>
          <p:cNvPr id="48132" name="Picture 4" descr="MC900441754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6096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Simile</a:t>
            </a:r>
          </a:p>
        </p:txBody>
      </p:sp>
      <p:sp>
        <p:nvSpPr>
          <p:cNvPr id="114691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2400" smtClean="0"/>
              <a:t>A comparison of two unlike things to help describe something </a:t>
            </a:r>
          </a:p>
          <a:p>
            <a:pPr>
              <a:defRPr/>
            </a:pPr>
            <a:r>
              <a:rPr lang="en-US" sz="2400" smtClean="0"/>
              <a:t>Using the words “like” or “as”</a:t>
            </a:r>
          </a:p>
          <a:p>
            <a:pPr>
              <a:defRPr/>
            </a:pPr>
            <a:endParaRPr lang="en-US" sz="2400" smtClean="0"/>
          </a:p>
          <a:p>
            <a:pPr>
              <a:defRPr/>
            </a:pPr>
            <a:r>
              <a:rPr lang="en-US" sz="2400" smtClean="0"/>
              <a:t>She was as quiet as feather landing on a marshmallow.</a:t>
            </a:r>
          </a:p>
        </p:txBody>
      </p:sp>
      <p:pic>
        <p:nvPicPr>
          <p:cNvPr id="114698" name="Picture 10" descr="MC900023779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56975">
            <a:off x="3733800" y="4038600"/>
            <a:ext cx="1322388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4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Metaphor</a:t>
            </a:r>
          </a:p>
        </p:txBody>
      </p:sp>
      <p:sp>
        <p:nvSpPr>
          <p:cNvPr id="115715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2400" smtClean="0"/>
              <a:t>A comparison of two unlike things to help describe something </a:t>
            </a:r>
          </a:p>
          <a:p>
            <a:pPr>
              <a:defRPr/>
            </a:pPr>
            <a:r>
              <a:rPr lang="en-US" sz="2400" smtClean="0"/>
              <a:t> NOT using the words “like” or “as”</a:t>
            </a:r>
          </a:p>
          <a:p>
            <a:pPr>
              <a:defRPr/>
            </a:pPr>
            <a:endParaRPr lang="en-US" sz="2400" smtClean="0"/>
          </a:p>
          <a:p>
            <a:pPr>
              <a:defRPr/>
            </a:pPr>
            <a:r>
              <a:rPr lang="en-US" sz="2400" smtClean="0"/>
              <a:t>She is a quiet butterfly.</a:t>
            </a:r>
          </a:p>
        </p:txBody>
      </p:sp>
      <p:pic>
        <p:nvPicPr>
          <p:cNvPr id="115717" name="Picture 5" descr="MC90035207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4114800"/>
            <a:ext cx="1716088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57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Idiom</a:t>
            </a:r>
          </a:p>
        </p:txBody>
      </p:sp>
      <p:sp>
        <p:nvSpPr>
          <p:cNvPr id="117763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2400" smtClean="0"/>
              <a:t>A comparison of two unlike things</a:t>
            </a:r>
          </a:p>
          <a:p>
            <a:pPr>
              <a:defRPr/>
            </a:pPr>
            <a:r>
              <a:rPr lang="en-US" sz="2400" smtClean="0"/>
              <a:t>But it is OLD and OVERUSED</a:t>
            </a:r>
          </a:p>
          <a:p>
            <a:pPr>
              <a:defRPr/>
            </a:pPr>
            <a:endParaRPr lang="en-US" sz="2400" smtClean="0"/>
          </a:p>
          <a:p>
            <a:pPr>
              <a:defRPr/>
            </a:pPr>
            <a:r>
              <a:rPr lang="en-US" sz="2400" smtClean="0"/>
              <a:t>She is as quiet as a mouse.</a:t>
            </a:r>
          </a:p>
          <a:p>
            <a:pPr>
              <a:defRPr/>
            </a:pPr>
            <a:endParaRPr lang="en-US" sz="2400" smtClean="0"/>
          </a:p>
          <a:p>
            <a:pPr>
              <a:defRPr/>
            </a:pPr>
            <a:endParaRPr lang="en-US" sz="2400" smtClean="0"/>
          </a:p>
        </p:txBody>
      </p:sp>
      <p:pic>
        <p:nvPicPr>
          <p:cNvPr id="117764" name="Picture 4" descr="MC90044606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4495800"/>
            <a:ext cx="161131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Hyperbole</a:t>
            </a:r>
          </a:p>
        </p:txBody>
      </p:sp>
      <p:sp>
        <p:nvSpPr>
          <p:cNvPr id="116739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2800" smtClean="0"/>
              <a:t>A huge exaggeration.</a:t>
            </a:r>
          </a:p>
          <a:p>
            <a:pPr>
              <a:defRPr/>
            </a:pPr>
            <a:r>
              <a:rPr lang="en-US" sz="2800" smtClean="0"/>
              <a:t>  Sometimes funny.</a:t>
            </a:r>
          </a:p>
          <a:p>
            <a:pPr>
              <a:defRPr/>
            </a:pPr>
            <a:endParaRPr lang="en-US" sz="2800" smtClean="0"/>
          </a:p>
          <a:p>
            <a:pPr>
              <a:defRPr/>
            </a:pPr>
            <a:r>
              <a:rPr lang="en-US" sz="2800" smtClean="0"/>
              <a:t>It was so quiet, you could hear a mouse fart.</a:t>
            </a:r>
          </a:p>
          <a:p>
            <a:pPr>
              <a:defRPr/>
            </a:pPr>
            <a:endParaRPr lang="en-US" sz="2800" smtClean="0"/>
          </a:p>
        </p:txBody>
      </p:sp>
      <p:pic>
        <p:nvPicPr>
          <p:cNvPr id="116741" name="Picture 5" descr="MC90044606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4495800"/>
            <a:ext cx="161131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decel="100000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decel="100000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Alignment Key</a:t>
            </a:r>
          </a:p>
        </p:txBody>
      </p:sp>
      <p:graphicFrame>
        <p:nvGraphicFramePr>
          <p:cNvPr id="119833" name="Group 25"/>
          <p:cNvGraphicFramePr>
            <a:graphicFrameLocks noGrp="1"/>
          </p:cNvGraphicFramePr>
          <p:nvPr>
            <p:ph idx="1"/>
          </p:nvPr>
        </p:nvGraphicFramePr>
        <p:xfrm>
          <a:off x="457200" y="2019300"/>
          <a:ext cx="8229600" cy="430530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Reading for Literature – Key Ideas and Details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Standard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1.  Cite the textual evidence that most strongly supports an analysis of what the text says explicitly as well as inferences drawn from the text.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91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Essential Question: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How can one understand complicated, classic texts?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71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Learning Targets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analyze an author’s words and determine multiple pieces of textual evidence needed to support both explicit and inferential questions.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2.  I can read closely and find answers explicitly in text and answers that require an inference.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Oxymoron</a:t>
            </a:r>
          </a:p>
        </p:txBody>
      </p:sp>
      <p:sp>
        <p:nvSpPr>
          <p:cNvPr id="118787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2400" smtClean="0"/>
              <a:t>Two words with opposite meanings that are put together.</a:t>
            </a:r>
          </a:p>
          <a:p>
            <a:pPr>
              <a:defRPr/>
            </a:pPr>
            <a:endParaRPr lang="en-US" sz="2400" smtClean="0"/>
          </a:p>
          <a:p>
            <a:pPr>
              <a:defRPr/>
            </a:pPr>
            <a:endParaRPr lang="en-US" sz="2400" smtClean="0"/>
          </a:p>
          <a:p>
            <a:pPr>
              <a:defRPr/>
            </a:pPr>
            <a:r>
              <a:rPr lang="en-US" sz="2400" smtClean="0"/>
              <a:t>CLEAN COAL</a:t>
            </a:r>
          </a:p>
        </p:txBody>
      </p:sp>
      <p:pic>
        <p:nvPicPr>
          <p:cNvPr id="118788" name="Picture 4" descr="MC900352588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4495800"/>
            <a:ext cx="1811338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87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Personification</a:t>
            </a:r>
          </a:p>
        </p:txBody>
      </p:sp>
      <p:sp>
        <p:nvSpPr>
          <p:cNvPr id="119811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3200" smtClean="0"/>
              <a:t>Giving human attributes to an inanimate object.</a:t>
            </a:r>
          </a:p>
          <a:p>
            <a:pPr>
              <a:defRPr/>
            </a:pPr>
            <a:endParaRPr lang="en-US" sz="3200" smtClean="0"/>
          </a:p>
          <a:p>
            <a:pPr>
              <a:defRPr/>
            </a:pPr>
            <a:r>
              <a:rPr lang="en-US" sz="2400" smtClean="0"/>
              <a:t>The leaves danced with the wind.</a:t>
            </a:r>
          </a:p>
          <a:p>
            <a:pPr>
              <a:defRPr/>
            </a:pPr>
            <a:endParaRPr lang="en-US" sz="2400" smtClean="0"/>
          </a:p>
          <a:p>
            <a:pPr>
              <a:defRPr/>
            </a:pPr>
            <a:endParaRPr lang="en-US" sz="2400" smtClean="0"/>
          </a:p>
        </p:txBody>
      </p:sp>
      <p:pic>
        <p:nvPicPr>
          <p:cNvPr id="54275" name="Picture 6" descr="MC900239415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4114800"/>
            <a:ext cx="1531938" cy="176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Anthropomorphism</a:t>
            </a:r>
          </a:p>
        </p:txBody>
      </p:sp>
      <p:sp>
        <p:nvSpPr>
          <p:cNvPr id="120835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3200" smtClean="0"/>
              <a:t>Giving human characteristics to an animal.</a:t>
            </a:r>
          </a:p>
        </p:txBody>
      </p:sp>
      <p:pic>
        <p:nvPicPr>
          <p:cNvPr id="55299" name="Picture 4" descr="MC900140887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048000"/>
            <a:ext cx="3341688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57200" indent="-457200" algn="l" eaLnBrk="1" hangingPunct="1">
              <a:buFontTx/>
              <a:buAutoNum type="arabicPeriod"/>
              <a:defRPr/>
            </a:pPr>
            <a:r>
              <a:rPr lang="en-US" sz="2400" smtClean="0"/>
              <a:t>Conversation between two or more characters</a:t>
            </a:r>
          </a:p>
          <a:p>
            <a:pPr marL="457200" indent="-457200" algn="l" eaLnBrk="1" hangingPunct="1">
              <a:defRPr/>
            </a:pPr>
            <a:r>
              <a:rPr lang="en-US" sz="2400" smtClean="0"/>
              <a:t>	a.  Moves along the plot</a:t>
            </a:r>
          </a:p>
          <a:p>
            <a:pPr marL="457200" indent="-457200" algn="l" eaLnBrk="1" hangingPunct="1">
              <a:defRPr/>
            </a:pPr>
            <a:r>
              <a:rPr lang="en-US" sz="2400" smtClean="0"/>
              <a:t>	b.  Reveals information about characters</a:t>
            </a:r>
          </a:p>
          <a:p>
            <a:pPr marL="457200" indent="-457200" algn="l" eaLnBrk="1" hangingPunct="1">
              <a:buFontTx/>
              <a:buAutoNum type="arabicPeriod"/>
              <a:defRPr/>
            </a:pPr>
            <a:endParaRPr lang="en-US" sz="2400" smtClean="0"/>
          </a:p>
          <a:p>
            <a:pPr marL="457200" indent="-457200" algn="l" eaLnBrk="1" hangingPunct="1">
              <a:defRPr/>
            </a:pPr>
            <a:r>
              <a:rPr lang="en-US" sz="2400" smtClean="0"/>
              <a:t>2.  May speak in a way specific to a certain time or place</a:t>
            </a:r>
          </a:p>
          <a:p>
            <a:pPr marL="457200" indent="-457200" algn="l" eaLnBrk="1" hangingPunct="1">
              <a:defRPr/>
            </a:pPr>
            <a:r>
              <a:rPr lang="en-US" sz="2400" smtClean="0"/>
              <a:t>a.  Accent/ Dialect</a:t>
            </a:r>
          </a:p>
          <a:p>
            <a:pPr marL="457200" indent="-457200" algn="l" eaLnBrk="1" hangingPunct="1">
              <a:defRPr/>
            </a:pPr>
            <a:r>
              <a:rPr lang="en-US" sz="2400" smtClean="0"/>
              <a:t>b.  Vocabulary</a:t>
            </a:r>
          </a:p>
          <a:p>
            <a:pPr marL="457200" indent="-457200" algn="l" eaLnBrk="1" hangingPunct="1">
              <a:defRPr/>
            </a:pPr>
            <a:r>
              <a:rPr lang="en-US" sz="2400" smtClean="0"/>
              <a:t>c.  Grammar</a:t>
            </a:r>
          </a:p>
          <a:p>
            <a:pPr marL="457200" indent="-457200" eaLnBrk="1" hangingPunct="1">
              <a:buFontTx/>
              <a:buChar char="•"/>
              <a:defRPr/>
            </a:pPr>
            <a:endParaRPr lang="en-US" sz="2400" smtClean="0"/>
          </a:p>
          <a:p>
            <a:pPr marL="457200" indent="-457200" eaLnBrk="1" hangingPunct="1">
              <a:buFontTx/>
              <a:buChar char="•"/>
              <a:defRPr/>
            </a:pPr>
            <a:endParaRPr lang="en-US" sz="2400" smtClean="0"/>
          </a:p>
        </p:txBody>
      </p:sp>
      <p:sp>
        <p:nvSpPr>
          <p:cNvPr id="56322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cap="none" smtClean="0"/>
              <a:t>DIALOGUE</a:t>
            </a:r>
          </a:p>
        </p:txBody>
      </p:sp>
      <p:sp>
        <p:nvSpPr>
          <p:cNvPr id="4" name="Rectangular Callout 3"/>
          <p:cNvSpPr>
            <a:spLocks noChangeArrowheads="1"/>
          </p:cNvSpPr>
          <p:nvPr/>
        </p:nvSpPr>
        <p:spPr bwMode="auto">
          <a:xfrm>
            <a:off x="7391400" y="1752600"/>
            <a:ext cx="1524000" cy="1447800"/>
          </a:xfrm>
          <a:prstGeom prst="wedgeRectCallout">
            <a:avLst>
              <a:gd name="adj1" fmla="val -103648"/>
              <a:gd name="adj2" fmla="val 272588"/>
            </a:avLst>
          </a:prstGeom>
          <a:solidFill>
            <a:schemeClr val="accent1"/>
          </a:solidFill>
          <a:ln w="19050" algn="ctr">
            <a:solidFill>
              <a:srgbClr val="505053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lt1"/>
                </a:solidFill>
                <a:latin typeface="+mn-lt"/>
              </a:rPr>
              <a:t>Good Evening.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lt1"/>
                </a:solidFill>
                <a:latin typeface="+mn-lt"/>
              </a:rPr>
              <a:t>What’s up?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lt1"/>
                </a:solidFill>
                <a:latin typeface="+mn-lt"/>
              </a:rPr>
              <a:t>Hi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lt1"/>
                </a:solidFill>
                <a:latin typeface="+mn-lt"/>
              </a:rPr>
              <a:t>Howdy!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en-US" smtClean="0"/>
          </a:p>
          <a:p>
            <a:pPr algn="l" eaLnBrk="1" hangingPunct="1">
              <a:defRPr/>
            </a:pPr>
            <a:r>
              <a:rPr lang="en-US" sz="3600" smtClean="0"/>
              <a:t>A person, place, or thing </a:t>
            </a:r>
          </a:p>
          <a:p>
            <a:pPr algn="l" eaLnBrk="1" hangingPunct="1">
              <a:defRPr/>
            </a:pPr>
            <a:r>
              <a:rPr lang="en-US" sz="3600" smtClean="0"/>
              <a:t>That also represents and idea.</a:t>
            </a:r>
          </a:p>
          <a:p>
            <a:pPr eaLnBrk="1" hangingPunct="1">
              <a:defRPr/>
            </a:pPr>
            <a:endParaRPr lang="en-US" sz="3600" smtClean="0"/>
          </a:p>
          <a:p>
            <a:pPr eaLnBrk="1" hangingPunct="1">
              <a:defRPr/>
            </a:pPr>
            <a:endParaRPr lang="en-US" sz="2400" smtClean="0"/>
          </a:p>
          <a:p>
            <a:pPr eaLnBrk="1" hangingPunct="1">
              <a:defRPr/>
            </a:pPr>
            <a:endParaRPr lang="en-US" sz="2400" smtClean="0"/>
          </a:p>
          <a:p>
            <a:pPr algn="r" eaLnBrk="1" hangingPunct="1">
              <a:defRPr/>
            </a:pPr>
            <a:r>
              <a:rPr lang="en-US" sz="2400" smtClean="0"/>
              <a:t> An apple can represent wisdom or health.</a:t>
            </a:r>
          </a:p>
          <a:p>
            <a:pPr algn="r" eaLnBrk="1" hangingPunct="1">
              <a:defRPr/>
            </a:pPr>
            <a:r>
              <a:rPr lang="en-US" sz="2400" smtClean="0"/>
              <a:t>Some symbols are open to interpretation by the reader.</a:t>
            </a:r>
          </a:p>
          <a:p>
            <a:pPr eaLnBrk="1" hangingPunct="1">
              <a:defRPr/>
            </a:pPr>
            <a:endParaRPr lang="en-US" sz="2400" smtClean="0"/>
          </a:p>
        </p:txBody>
      </p:sp>
      <p:sp>
        <p:nvSpPr>
          <p:cNvPr id="57346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cap="none" smtClean="0"/>
              <a:t>SYMBOL</a:t>
            </a:r>
          </a:p>
        </p:txBody>
      </p:sp>
      <p:pic>
        <p:nvPicPr>
          <p:cNvPr id="57347" name="Picture 2" descr="C:\Users\Jane\AppData\Local\Microsoft\Windows\Temporary Internet Files\Content.IE5\T02ZGW2F\MC900300097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5600" y="3713163"/>
            <a:ext cx="1050925" cy="113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allAtOnce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 eaLnBrk="1" hangingPunct="1">
              <a:defRPr/>
            </a:pPr>
            <a:r>
              <a:rPr lang="en-US" smtClean="0"/>
              <a:t>When actions or words do not mean or turn out the way one thinks they should.</a:t>
            </a:r>
          </a:p>
          <a:p>
            <a:pPr algn="l" eaLnBrk="1" hangingPunct="1">
              <a:defRPr/>
            </a:pPr>
            <a:r>
              <a:rPr lang="en-US" smtClean="0"/>
              <a:t>Sometimes surprising and sometimes funny.</a:t>
            </a:r>
          </a:p>
          <a:p>
            <a:pPr eaLnBrk="1" hangingPunct="1">
              <a:defRPr/>
            </a:pPr>
            <a:r>
              <a:rPr lang="en-US" smtClean="0"/>
              <a:t>Think of a “wrinkle in the story or meaning”</a:t>
            </a:r>
          </a:p>
          <a:p>
            <a:pPr eaLnBrk="1" hangingPunct="1">
              <a:defRPr/>
            </a:pPr>
            <a:endParaRPr lang="en-US" smtClean="0"/>
          </a:p>
          <a:p>
            <a:pPr algn="l" eaLnBrk="1" hangingPunct="1">
              <a:defRPr/>
            </a:pPr>
            <a:r>
              <a:rPr lang="en-US" sz="2400" smtClean="0">
                <a:solidFill>
                  <a:srgbClr val="FF0000"/>
                </a:solidFill>
              </a:rPr>
              <a:t>1</a:t>
            </a:r>
            <a:r>
              <a:rPr lang="en-US" sz="2400" b="1" smtClean="0">
                <a:solidFill>
                  <a:srgbClr val="FF0000"/>
                </a:solidFill>
              </a:rPr>
              <a:t>. </a:t>
            </a:r>
            <a:r>
              <a:rPr lang="en-US" sz="2400" b="1" u="sng" smtClean="0">
                <a:solidFill>
                  <a:srgbClr val="FF0000"/>
                </a:solidFill>
              </a:rPr>
              <a:t> Verbal</a:t>
            </a:r>
            <a:r>
              <a:rPr lang="en-US" sz="2400" b="1" u="sng" smtClean="0"/>
              <a:t> </a:t>
            </a:r>
            <a:r>
              <a:rPr lang="en-US" sz="2400" smtClean="0"/>
              <a:t>– say one thing but mean another</a:t>
            </a:r>
          </a:p>
          <a:p>
            <a:pPr algn="l" eaLnBrk="1" hangingPunct="1">
              <a:defRPr/>
            </a:pPr>
            <a:endParaRPr lang="en-US" sz="2400" smtClean="0"/>
          </a:p>
          <a:p>
            <a:pPr algn="l" eaLnBrk="1" hangingPunct="1">
              <a:buFontTx/>
              <a:buAutoNum type="arabicPeriod" startAt="2"/>
              <a:defRPr/>
            </a:pPr>
            <a:r>
              <a:rPr lang="en-US" sz="2400" b="1" u="sng" smtClean="0">
                <a:solidFill>
                  <a:srgbClr val="FF0000"/>
                </a:solidFill>
              </a:rPr>
              <a:t>Situational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 smtClean="0"/>
              <a:t>–situation turns out opposite from what was expected</a:t>
            </a:r>
          </a:p>
          <a:p>
            <a:pPr algn="l" eaLnBrk="1" hangingPunct="1">
              <a:buFontTx/>
              <a:buAutoNum type="arabicPeriod" startAt="2"/>
              <a:defRPr/>
            </a:pPr>
            <a:endParaRPr lang="en-US" sz="2400" smtClean="0"/>
          </a:p>
          <a:p>
            <a:pPr algn="l" eaLnBrk="1" hangingPunct="1">
              <a:buFontTx/>
              <a:buAutoNum type="arabicPeriod" startAt="2"/>
              <a:defRPr/>
            </a:pPr>
            <a:r>
              <a:rPr lang="en-US" sz="2400" b="1" u="sng" smtClean="0">
                <a:solidFill>
                  <a:srgbClr val="FF0000"/>
                </a:solidFill>
              </a:rPr>
              <a:t>Dramatic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 smtClean="0"/>
              <a:t>– reader knows something the character does not</a:t>
            </a:r>
          </a:p>
        </p:txBody>
      </p:sp>
      <p:sp>
        <p:nvSpPr>
          <p:cNvPr id="58370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cap="none" smtClean="0"/>
              <a:t>IRONY</a:t>
            </a:r>
          </a:p>
        </p:txBody>
      </p:sp>
      <p:pic>
        <p:nvPicPr>
          <p:cNvPr id="41989" name="Picture 5" descr="MC90035165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2514600"/>
            <a:ext cx="1757363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Allusion</a:t>
            </a:r>
          </a:p>
        </p:txBody>
      </p:sp>
      <p:sp>
        <p:nvSpPr>
          <p:cNvPr id="189443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3600" b="1" smtClean="0"/>
              <a:t>A reference to or </a:t>
            </a:r>
            <a:r>
              <a:rPr lang="en-US" sz="3600" b="1" smtClean="0">
                <a:solidFill>
                  <a:schemeClr val="hlink"/>
                </a:solidFill>
              </a:rPr>
              <a:t>allu</a:t>
            </a:r>
            <a:r>
              <a:rPr lang="en-US" sz="3600" b="1" smtClean="0"/>
              <a:t>ding to </a:t>
            </a:r>
          </a:p>
          <a:p>
            <a:pPr>
              <a:defRPr/>
            </a:pPr>
            <a:endParaRPr lang="en-US" sz="3600" b="1" smtClean="0"/>
          </a:p>
          <a:p>
            <a:pPr>
              <a:defRPr/>
            </a:pPr>
            <a:r>
              <a:rPr lang="en-US" sz="3600" b="1" smtClean="0"/>
              <a:t>Another piece of famous literature</a:t>
            </a:r>
          </a:p>
          <a:p>
            <a:pPr>
              <a:defRPr/>
            </a:pPr>
            <a:r>
              <a:rPr lang="en-US" sz="3600" b="1" smtClean="0"/>
              <a:t>(often mythology or the Bible)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200" cap="none" smtClean="0"/>
              <a:t>FORESHADOWING</a:t>
            </a:r>
          </a:p>
        </p:txBody>
      </p:sp>
      <p:sp>
        <p:nvSpPr>
          <p:cNvPr id="121859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A CLUE AS TO WHAT WILL HAPPEN LATER IN THE STORY.</a:t>
            </a:r>
          </a:p>
        </p:txBody>
      </p:sp>
      <p:pic>
        <p:nvPicPr>
          <p:cNvPr id="60419" name="Picture 6" descr="MC90013399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514600"/>
            <a:ext cx="4672013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FLASHBACK</a:t>
            </a:r>
          </a:p>
        </p:txBody>
      </p:sp>
      <p:sp>
        <p:nvSpPr>
          <p:cNvPr id="122883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2400" smtClean="0"/>
              <a:t>An event that occurred at a previous time </a:t>
            </a:r>
          </a:p>
          <a:p>
            <a:pPr>
              <a:defRPr/>
            </a:pPr>
            <a:r>
              <a:rPr lang="en-US" sz="2400" smtClean="0"/>
              <a:t>but is being inserted into the story.</a:t>
            </a:r>
          </a:p>
        </p:txBody>
      </p:sp>
      <p:pic>
        <p:nvPicPr>
          <p:cNvPr id="61443" name="Picture 4" descr="MC900240565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657600"/>
            <a:ext cx="18256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ASSIGNMENT III</a:t>
            </a:r>
          </a:p>
        </p:txBody>
      </p:sp>
      <p:sp>
        <p:nvSpPr>
          <p:cNvPr id="131075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457200" y="2019300"/>
            <a:ext cx="8229600" cy="41179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3600" smtClean="0"/>
              <a:t>Create a crossword puzzle of ten terms—</a:t>
            </a:r>
          </a:p>
          <a:p>
            <a:endParaRPr lang="en-US" sz="3600" smtClean="0"/>
          </a:p>
          <a:p>
            <a:r>
              <a:rPr lang="en-US" sz="3600" smtClean="0"/>
              <a:t>Five story elements</a:t>
            </a:r>
          </a:p>
          <a:p>
            <a:r>
              <a:rPr lang="en-US" sz="3600" smtClean="0"/>
              <a:t>&amp;</a:t>
            </a:r>
          </a:p>
          <a:p>
            <a:r>
              <a:rPr lang="en-US" sz="3600" smtClean="0"/>
              <a:t>Five literary techniques</a:t>
            </a:r>
          </a:p>
        </p:txBody>
      </p:sp>
      <p:pic>
        <p:nvPicPr>
          <p:cNvPr id="131076" name="Picture 4" descr="MC900153888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4495800"/>
            <a:ext cx="1809750" cy="1711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Alignment Key</a:t>
            </a:r>
          </a:p>
        </p:txBody>
      </p:sp>
      <p:graphicFrame>
        <p:nvGraphicFramePr>
          <p:cNvPr id="121875" name="Group 19"/>
          <p:cNvGraphicFramePr>
            <a:graphicFrameLocks noGrp="1"/>
          </p:cNvGraphicFramePr>
          <p:nvPr>
            <p:ph idx="1"/>
          </p:nvPr>
        </p:nvGraphicFramePr>
        <p:xfrm>
          <a:off x="457200" y="2019300"/>
          <a:ext cx="8229600" cy="517525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Reading for Literature- Key Ideas and Details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Standard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2.  Determine a theme or central idea of a text and analyze its development over the course of the text. , including its relationship to the characters, setting, and plot; provide an objective summary of the text.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8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Essential Question: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How can one understand complicated, classic texts?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71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Learning Targets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identify the elements of a story or poem. (character, setting, plot)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explain a theme of a story or poem.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analyze the relationship of the story elements with the theme.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compose an objective story summary.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paraphrase a stanza of a poem.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3"/>
          <p:cNvSpPr>
            <a:spLocks noGrp="1"/>
          </p:cNvSpPr>
          <p:nvPr>
            <p:ph type="title"/>
          </p:nvPr>
        </p:nvSpPr>
        <p:spPr>
          <a:xfrm>
            <a:off x="2528888" y="3367088"/>
            <a:ext cx="4086225" cy="706437"/>
          </a:xfrm>
          <a:noFill/>
          <a:ln w="76200"/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sz="2800" cap="none">
                <a:ea typeface="Tunga" pitchFamily="2"/>
              </a:rPr>
              <a:t>EDGAR ALLAN POE</a:t>
            </a:r>
          </a:p>
        </p:txBody>
      </p:sp>
      <p:sp>
        <p:nvSpPr>
          <p:cNvPr id="62466" name="Subtitle 4"/>
          <p:cNvSpPr>
            <a:spLocks noGrp="1"/>
          </p:cNvSpPr>
          <p:nvPr>
            <p:ph type="subTitle" idx="1"/>
          </p:nvPr>
        </p:nvSpPr>
        <p:spPr>
          <a:xfrm>
            <a:off x="2517775" y="4084638"/>
            <a:ext cx="4108450" cy="3968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sz="2400" smtClean="0"/>
              <a:t>Master of the Macabre</a:t>
            </a:r>
          </a:p>
        </p:txBody>
      </p:sp>
      <p:pic>
        <p:nvPicPr>
          <p:cNvPr id="624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1066800"/>
            <a:ext cx="15303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8" name="Picture 6" descr="MC900390728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4876800"/>
            <a:ext cx="12065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9" name="Picture 10" descr="MC900390728[1]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6600" y="4953000"/>
            <a:ext cx="12065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0" name="Text Box 13"/>
          <p:cNvSpPr txBox="1">
            <a:spLocks noChangeArrowheads="1"/>
          </p:cNvSpPr>
          <p:nvPr/>
        </p:nvSpPr>
        <p:spPr bwMode="auto">
          <a:xfrm>
            <a:off x="381000" y="617220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“The Tell-Tale Heart”</a:t>
            </a:r>
          </a:p>
        </p:txBody>
      </p:sp>
      <p:grpSp>
        <p:nvGrpSpPr>
          <p:cNvPr id="62471" name="Group 16"/>
          <p:cNvGrpSpPr>
            <a:grpSpLocks/>
          </p:cNvGrpSpPr>
          <p:nvPr/>
        </p:nvGrpSpPr>
        <p:grpSpPr bwMode="auto">
          <a:xfrm>
            <a:off x="4038600" y="4876800"/>
            <a:ext cx="1362075" cy="1698625"/>
            <a:chOff x="2544" y="3072"/>
            <a:chExt cx="858" cy="1070"/>
          </a:xfrm>
        </p:grpSpPr>
        <p:pic>
          <p:nvPicPr>
            <p:cNvPr id="62473" name="Picture 9" descr="MC900390728[1]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44" y="3072"/>
              <a:ext cx="760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474" name="Text Box 14"/>
            <p:cNvSpPr txBox="1">
              <a:spLocks noChangeArrowheads="1"/>
            </p:cNvSpPr>
            <p:nvPr/>
          </p:nvSpPr>
          <p:spPr bwMode="auto">
            <a:xfrm>
              <a:off x="2582" y="3911"/>
              <a:ext cx="8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“Hop-Frog”</a:t>
              </a:r>
            </a:p>
          </p:txBody>
        </p:sp>
      </p:grpSp>
      <p:sp>
        <p:nvSpPr>
          <p:cNvPr id="62472" name="Text Box 15"/>
          <p:cNvSpPr txBox="1">
            <a:spLocks noChangeArrowheads="1"/>
          </p:cNvSpPr>
          <p:nvPr/>
        </p:nvSpPr>
        <p:spPr bwMode="auto">
          <a:xfrm>
            <a:off x="6019800" y="6248400"/>
            <a:ext cx="2940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“Masque of the Red Death”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2400" smtClean="0"/>
              <a:t>He was born in 1809 in Boston.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400" smtClean="0"/>
              <a:t>His parents were actors.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400" smtClean="0"/>
              <a:t>At a young age, he went to live with relatives in Virginia.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400" smtClean="0"/>
              <a:t>He attended school in England.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400" smtClean="0"/>
              <a:t>He published his first book, a book of poetry in 1825.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400" smtClean="0"/>
              <a:t> He went to the military academy, West Point.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400" smtClean="0"/>
              <a:t>When he was older, he married his 13-year old cousin, Virginia Clemm.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400" smtClean="0"/>
              <a:t>She died of tuberculosis, and he was heartbroken.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400" smtClean="0"/>
              <a:t>Poe died penniless.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a typeface="+mj-ea"/>
              </a:rPr>
              <a:t>Poe’s Life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28888" y="3367088"/>
            <a:ext cx="4086225" cy="7064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2400"/>
              <a:t>The Tell-Tale Heart</a:t>
            </a:r>
          </a:p>
        </p:txBody>
      </p:sp>
      <p:sp>
        <p:nvSpPr>
          <p:cNvPr id="65538" name="Subtitle 3"/>
          <p:cNvSpPr>
            <a:spLocks noGrp="1"/>
          </p:cNvSpPr>
          <p:nvPr>
            <p:ph type="subTitle" idx="1"/>
          </p:nvPr>
        </p:nvSpPr>
        <p:spPr>
          <a:xfrm>
            <a:off x="2517775" y="4084638"/>
            <a:ext cx="4108450" cy="3968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sz="2400" smtClean="0"/>
              <a:t>pp. 378-384</a:t>
            </a:r>
          </a:p>
        </p:txBody>
      </p:sp>
      <p:pic>
        <p:nvPicPr>
          <p:cNvPr id="65539" name="Picture 4" descr="MC900441264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4572000"/>
            <a:ext cx="153193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304800" indent="-304800" eaLnBrk="1" hangingPunct="1"/>
            <a:r>
              <a:rPr lang="en-US" sz="2400" smtClean="0"/>
              <a:t>After each page or paragraph, stop to think about what you just read—the CONTENT</a:t>
            </a:r>
          </a:p>
          <a:p>
            <a:pPr marL="304800" indent="-304800" eaLnBrk="1" hangingPunct="1"/>
            <a:endParaRPr lang="en-US" sz="2400" smtClean="0"/>
          </a:p>
          <a:p>
            <a:pPr marL="304800" indent="-304800" algn="l" eaLnBrk="1" hangingPunct="1">
              <a:buFontTx/>
              <a:buAutoNum type="arabicPeriod"/>
            </a:pPr>
            <a:r>
              <a:rPr lang="en-US" sz="2400" smtClean="0"/>
              <a:t>Determine meaning of words (dictionary or context clues)</a:t>
            </a:r>
          </a:p>
          <a:p>
            <a:pPr marL="304800" indent="-304800" algn="l" eaLnBrk="1" hangingPunct="1"/>
            <a:r>
              <a:rPr lang="en-US" sz="2400" smtClean="0"/>
              <a:t>2.  Identify:   Characters, Setting, Conflict, Plot, Theme</a:t>
            </a:r>
          </a:p>
          <a:p>
            <a:pPr marL="304800" indent="-304800" algn="l" eaLnBrk="1" hangingPunct="1"/>
            <a:r>
              <a:rPr lang="en-US" sz="2400" smtClean="0"/>
              <a:t>3.  Summarize and restate it in your own words.</a:t>
            </a:r>
          </a:p>
          <a:p>
            <a:pPr marL="304800" indent="-304800" algn="l" eaLnBrk="1" hangingPunct="1"/>
            <a:endParaRPr lang="en-US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a typeface="+mj-ea"/>
              </a:rPr>
              <a:t>The tell-tale heart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ea typeface="+mj-ea"/>
            </a:endParaRPr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2209800" y="5181600"/>
            <a:ext cx="25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.</a:t>
            </a:r>
          </a:p>
        </p:txBody>
      </p:sp>
      <p:pic>
        <p:nvPicPr>
          <p:cNvPr id="66565" name="Picture 5" descr="MC900434667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4572000"/>
            <a:ext cx="1981200" cy="1714500"/>
          </a:xfrm>
          <a:prstGeom prst="rect">
            <a:avLst/>
          </a:prstGeom>
          <a:noFill/>
        </p:spPr>
      </p:pic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5943600" y="6096000"/>
            <a:ext cx="1017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THINK!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/>
              <a:t>Read again to analyze </a:t>
            </a:r>
            <a:r>
              <a:rPr lang="en-US" sz="2400" smtClean="0">
                <a:solidFill>
                  <a:schemeClr val="hlink"/>
                </a:solidFill>
              </a:rPr>
              <a:t>literary techniques—The Style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Imagery</a:t>
            </a:r>
          </a:p>
          <a:p>
            <a:pPr eaLnBrk="1" hangingPunct="1"/>
            <a:r>
              <a:rPr lang="en-US" sz="2400" smtClean="0"/>
              <a:t>Dialogue</a:t>
            </a:r>
          </a:p>
          <a:p>
            <a:pPr eaLnBrk="1" hangingPunct="1"/>
            <a:r>
              <a:rPr lang="en-US" sz="2400" smtClean="0"/>
              <a:t>Symbols</a:t>
            </a:r>
          </a:p>
          <a:p>
            <a:pPr eaLnBrk="1" hangingPunct="1"/>
            <a:r>
              <a:rPr lang="en-US" sz="2400" smtClean="0"/>
              <a:t>Irony</a:t>
            </a:r>
          </a:p>
          <a:p>
            <a:pPr eaLnBrk="1" hangingPunct="1"/>
            <a:r>
              <a:rPr lang="en-US" sz="2400" smtClean="0"/>
              <a:t>Flashback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mtClean="0"/>
              <a:t>List any you find.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a typeface="+mj-ea"/>
              </a:rPr>
              <a:t>The Tell-tale heart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ea typeface="+mj-ea"/>
            </a:endParaRPr>
          </a:p>
        </p:txBody>
      </p:sp>
      <p:pic>
        <p:nvPicPr>
          <p:cNvPr id="67590" name="Picture 6" descr="MC900115918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4038600"/>
            <a:ext cx="1808163" cy="1812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2800" cap="none" smtClean="0"/>
              <a:t>The Tell-Tale Heart</a:t>
            </a:r>
          </a:p>
        </p:txBody>
      </p:sp>
      <p:sp>
        <p:nvSpPr>
          <p:cNvPr id="70659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defRPr/>
            </a:pPr>
            <a:endParaRPr lang="en-US" sz="4800" smtClean="0"/>
          </a:p>
          <a:p>
            <a:pPr>
              <a:defRPr/>
            </a:pPr>
            <a:r>
              <a:rPr lang="en-US" sz="4800" smtClean="0"/>
              <a:t>A story about INSANITY</a:t>
            </a:r>
          </a:p>
        </p:txBody>
      </p:sp>
      <p:pic>
        <p:nvPicPr>
          <p:cNvPr id="68611" name="Picture 4" descr="MC900238189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4495800"/>
            <a:ext cx="14462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28888" y="3367088"/>
            <a:ext cx="4086225" cy="7064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2400"/>
              <a:t>Hop-frog</a:t>
            </a:r>
          </a:p>
        </p:txBody>
      </p:sp>
      <p:sp>
        <p:nvSpPr>
          <p:cNvPr id="69634" name="Subtitle 6"/>
          <p:cNvSpPr>
            <a:spLocks noGrp="1"/>
          </p:cNvSpPr>
          <p:nvPr>
            <p:ph type="subTitle" idx="1"/>
          </p:nvPr>
        </p:nvSpPr>
        <p:spPr>
          <a:xfrm>
            <a:off x="2517775" y="4084638"/>
            <a:ext cx="4108450" cy="3968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sz="2400" smtClean="0"/>
              <a:t>pp. 15-34</a:t>
            </a:r>
          </a:p>
        </p:txBody>
      </p:sp>
      <p:pic>
        <p:nvPicPr>
          <p:cNvPr id="69635" name="Picture 5" descr="MC900153872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4648200"/>
            <a:ext cx="1814513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304800" indent="-304800" eaLnBrk="1" hangingPunct="1"/>
            <a:r>
              <a:rPr lang="en-US" sz="2400" smtClean="0"/>
              <a:t>After each page or paragraph, stop to think about what you just read—the CONTENT</a:t>
            </a:r>
          </a:p>
          <a:p>
            <a:pPr marL="304800" indent="-304800" eaLnBrk="1" hangingPunct="1"/>
            <a:endParaRPr lang="en-US" sz="2400" smtClean="0"/>
          </a:p>
          <a:p>
            <a:pPr marL="304800" indent="-304800" algn="l" eaLnBrk="1" hangingPunct="1">
              <a:buFontTx/>
              <a:buAutoNum type="arabicPeriod"/>
            </a:pPr>
            <a:r>
              <a:rPr lang="en-US" sz="2400" smtClean="0"/>
              <a:t>Determine meaning of words (dictionary or context clues)</a:t>
            </a:r>
          </a:p>
          <a:p>
            <a:pPr marL="304800" indent="-304800" algn="l" eaLnBrk="1" hangingPunct="1"/>
            <a:r>
              <a:rPr lang="en-US" sz="2400" smtClean="0"/>
              <a:t>2.  Identify:   Characters, Setting, Conflict, Plot, Theme</a:t>
            </a:r>
          </a:p>
          <a:p>
            <a:pPr marL="304800" indent="-304800" algn="l" eaLnBrk="1" hangingPunct="1"/>
            <a:r>
              <a:rPr lang="en-US" sz="2400" smtClean="0"/>
              <a:t>3.  Summarize and restate it in your own words.</a:t>
            </a:r>
          </a:p>
          <a:p>
            <a:pPr marL="304800" indent="-304800" algn="l" eaLnBrk="1" hangingPunct="1"/>
            <a:endParaRPr lang="en-US" smtClean="0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/>
              <a:t>“HOP FROG”</a:t>
            </a:r>
          </a:p>
        </p:txBody>
      </p:sp>
      <p:sp>
        <p:nvSpPr>
          <p:cNvPr id="134148" name="Rectangle 4"/>
          <p:cNvSpPr>
            <a:spLocks noChangeArrowheads="1"/>
          </p:cNvSpPr>
          <p:nvPr/>
        </p:nvSpPr>
        <p:spPr bwMode="auto">
          <a:xfrm>
            <a:off x="2209800" y="5181600"/>
            <a:ext cx="25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.</a:t>
            </a:r>
          </a:p>
        </p:txBody>
      </p:sp>
      <p:pic>
        <p:nvPicPr>
          <p:cNvPr id="134149" name="Picture 5" descr="MC900434667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4572000"/>
            <a:ext cx="1981200" cy="1714500"/>
          </a:xfrm>
          <a:prstGeom prst="rect">
            <a:avLst/>
          </a:prstGeom>
          <a:noFill/>
        </p:spPr>
      </p:pic>
      <p:sp>
        <p:nvSpPr>
          <p:cNvPr id="134150" name="Text Box 6"/>
          <p:cNvSpPr txBox="1">
            <a:spLocks noChangeArrowheads="1"/>
          </p:cNvSpPr>
          <p:nvPr/>
        </p:nvSpPr>
        <p:spPr bwMode="auto">
          <a:xfrm>
            <a:off x="5943600" y="6096000"/>
            <a:ext cx="1017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THINK!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/>
              <a:t>Read again to analyze </a:t>
            </a:r>
            <a:r>
              <a:rPr lang="en-US" sz="2400" smtClean="0">
                <a:solidFill>
                  <a:schemeClr val="hlink"/>
                </a:solidFill>
              </a:rPr>
              <a:t>literary techniques—The Style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Imagery</a:t>
            </a:r>
          </a:p>
          <a:p>
            <a:pPr eaLnBrk="1" hangingPunct="1"/>
            <a:r>
              <a:rPr lang="en-US" sz="2400" smtClean="0"/>
              <a:t>Dialogue</a:t>
            </a:r>
          </a:p>
          <a:p>
            <a:pPr eaLnBrk="1" hangingPunct="1"/>
            <a:r>
              <a:rPr lang="en-US" sz="2400" smtClean="0"/>
              <a:t>Symbols</a:t>
            </a:r>
          </a:p>
          <a:p>
            <a:pPr eaLnBrk="1" hangingPunct="1"/>
            <a:r>
              <a:rPr lang="en-US" sz="2400" smtClean="0"/>
              <a:t>Irony</a:t>
            </a:r>
          </a:p>
          <a:p>
            <a:pPr eaLnBrk="1" hangingPunct="1"/>
            <a:r>
              <a:rPr lang="en-US" sz="2400" smtClean="0"/>
              <a:t>Flashback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mtClean="0"/>
              <a:t>List any you find.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/>
              <a:t>“HOP FROG”</a:t>
            </a:r>
          </a:p>
        </p:txBody>
      </p:sp>
      <p:pic>
        <p:nvPicPr>
          <p:cNvPr id="135172" name="Picture 4" descr="MC900115918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4038600"/>
            <a:ext cx="1808163" cy="1812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“Hop Frog”</a:t>
            </a:r>
          </a:p>
        </p:txBody>
      </p:sp>
      <p:sp>
        <p:nvSpPr>
          <p:cNvPr id="71683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defRPr/>
            </a:pPr>
            <a:endParaRPr lang="en-US" sz="4800" smtClean="0"/>
          </a:p>
          <a:p>
            <a:pPr>
              <a:defRPr/>
            </a:pPr>
            <a:r>
              <a:rPr lang="en-US" sz="4800" smtClean="0"/>
              <a:t>A story about REVENGE</a:t>
            </a:r>
          </a:p>
        </p:txBody>
      </p:sp>
      <p:pic>
        <p:nvPicPr>
          <p:cNvPr id="72707" name="Picture 4" descr="MM900236357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3886200"/>
            <a:ext cx="16795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Alignment Key</a:t>
            </a:r>
          </a:p>
        </p:txBody>
      </p:sp>
      <p:graphicFrame>
        <p:nvGraphicFramePr>
          <p:cNvPr id="122883" name="Group 3"/>
          <p:cNvGraphicFramePr>
            <a:graphicFrameLocks noGrp="1"/>
          </p:cNvGraphicFramePr>
          <p:nvPr>
            <p:ph idx="1"/>
          </p:nvPr>
        </p:nvGraphicFramePr>
        <p:xfrm>
          <a:off x="457200" y="2019300"/>
          <a:ext cx="8229600" cy="430530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Reading for Literature – Key Ideas and Details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Standard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3.  Analyze how particular lines of dialogue or incidents in a story or drama propel the action, reveal aspects of a character, or provoke a decision.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91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Essential Question: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How can one understand complicated, classic texts?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71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Learning Targets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describe  aspects of a character from dialogue in a story.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explain how certain incidents affect subsequent incidents in a story.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28888" y="3367088"/>
            <a:ext cx="4086225" cy="7064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/>
              <a:t>Masque of the red death</a:t>
            </a:r>
          </a:p>
        </p:txBody>
      </p:sp>
      <p:sp>
        <p:nvSpPr>
          <p:cNvPr id="73730" name="Subtitle 4"/>
          <p:cNvSpPr>
            <a:spLocks noGrp="1"/>
          </p:cNvSpPr>
          <p:nvPr>
            <p:ph type="subTitle" idx="1"/>
          </p:nvPr>
        </p:nvSpPr>
        <p:spPr>
          <a:xfrm>
            <a:off x="2517775" y="4084638"/>
            <a:ext cx="4108450" cy="3968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smtClean="0"/>
              <a:t>pp. 170-182</a:t>
            </a:r>
          </a:p>
        </p:txBody>
      </p:sp>
      <p:pic>
        <p:nvPicPr>
          <p:cNvPr id="73731" name="Picture 9" descr="MC900098079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4724400"/>
            <a:ext cx="1497013" cy="183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2400" smtClean="0"/>
              <a:t>After each page or paragraph, stop to think about what you just read—the CONTENT</a:t>
            </a:r>
          </a:p>
          <a:p>
            <a:pPr eaLnBrk="1" hangingPunct="1">
              <a:defRPr/>
            </a:pPr>
            <a:r>
              <a:rPr lang="en-US" sz="2400" smtClean="0"/>
              <a:t>Summarize and restate it in your own words.</a:t>
            </a:r>
          </a:p>
          <a:p>
            <a:pPr eaLnBrk="1" hangingPunct="1">
              <a:defRPr/>
            </a:pPr>
            <a:r>
              <a:rPr lang="en-US" sz="2400" smtClean="0"/>
              <a:t>Identify:</a:t>
            </a:r>
          </a:p>
          <a:p>
            <a:pPr eaLnBrk="1" hangingPunct="1">
              <a:defRPr/>
            </a:pPr>
            <a:r>
              <a:rPr lang="en-US" sz="2400" smtClean="0"/>
              <a:t>Characters</a:t>
            </a:r>
          </a:p>
          <a:p>
            <a:pPr eaLnBrk="1" hangingPunct="1">
              <a:defRPr/>
            </a:pPr>
            <a:r>
              <a:rPr lang="en-US" sz="2400" smtClean="0"/>
              <a:t>Setting</a:t>
            </a:r>
          </a:p>
          <a:p>
            <a:pPr eaLnBrk="1" hangingPunct="1">
              <a:defRPr/>
            </a:pPr>
            <a:r>
              <a:rPr lang="en-US" sz="2400" smtClean="0"/>
              <a:t>Conflict</a:t>
            </a:r>
          </a:p>
          <a:p>
            <a:pPr eaLnBrk="1" hangingPunct="1">
              <a:defRPr/>
            </a:pPr>
            <a:r>
              <a:rPr lang="en-US" sz="2400" smtClean="0"/>
              <a:t>Plot</a:t>
            </a:r>
          </a:p>
          <a:p>
            <a:pPr eaLnBrk="1" hangingPunct="1">
              <a:defRPr/>
            </a:pPr>
            <a:r>
              <a:rPr lang="en-US" sz="2400" smtClean="0"/>
              <a:t>Theme</a:t>
            </a:r>
          </a:p>
          <a:p>
            <a:pPr eaLnBrk="1" hangingPunct="1">
              <a:defRPr/>
            </a:pPr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a typeface="+mj-ea"/>
              </a:rPr>
              <a:t>“The Masque of the Red Death”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2800" cap="none" smtClean="0"/>
              <a:t>Masque of the </a:t>
            </a:r>
            <a:br>
              <a:rPr lang="en-US" sz="2800" cap="none" smtClean="0"/>
            </a:br>
            <a:r>
              <a:rPr lang="en-US" sz="2800" cap="none" smtClean="0"/>
              <a:t>Red Death</a:t>
            </a:r>
          </a:p>
        </p:txBody>
      </p:sp>
      <p:sp>
        <p:nvSpPr>
          <p:cNvPr id="72707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defRPr/>
            </a:pPr>
            <a:endParaRPr lang="en-US" sz="4800" smtClean="0"/>
          </a:p>
          <a:p>
            <a:pPr>
              <a:defRPr/>
            </a:pPr>
            <a:r>
              <a:rPr lang="en-US" sz="4800" smtClean="0"/>
              <a:t>A story about the inevitability of DEATH</a:t>
            </a:r>
          </a:p>
        </p:txBody>
      </p:sp>
      <p:pic>
        <p:nvPicPr>
          <p:cNvPr id="75779" name="Picture 4" descr="MC900250595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4648200"/>
            <a:ext cx="9318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88"/>
            <a:ext cx="8229600" cy="4075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2400" smtClean="0">
                <a:solidFill>
                  <a:srgbClr val="FF0000"/>
                </a:solidFill>
              </a:rPr>
              <a:t>Reread to analyze literary techniques—the STYLE</a:t>
            </a:r>
          </a:p>
          <a:p>
            <a:pPr eaLnBrk="1" hangingPunct="1">
              <a:defRPr/>
            </a:pPr>
            <a:endParaRPr lang="en-US" sz="2400" smtClean="0"/>
          </a:p>
          <a:p>
            <a:pPr eaLnBrk="1" hangingPunct="1">
              <a:defRPr/>
            </a:pPr>
            <a:endParaRPr lang="en-US" sz="2400" smtClean="0"/>
          </a:p>
          <a:p>
            <a:pPr eaLnBrk="1" hangingPunct="1">
              <a:defRPr/>
            </a:pPr>
            <a:r>
              <a:rPr lang="en-US" sz="2400" smtClean="0"/>
              <a:t>Imagery</a:t>
            </a:r>
          </a:p>
          <a:p>
            <a:pPr eaLnBrk="1" hangingPunct="1">
              <a:defRPr/>
            </a:pPr>
            <a:r>
              <a:rPr lang="en-US" sz="2400" smtClean="0"/>
              <a:t>Dialogue</a:t>
            </a:r>
          </a:p>
          <a:p>
            <a:pPr eaLnBrk="1" hangingPunct="1">
              <a:defRPr/>
            </a:pPr>
            <a:r>
              <a:rPr lang="en-US" sz="2400" smtClean="0"/>
              <a:t>Symbols</a:t>
            </a:r>
          </a:p>
          <a:p>
            <a:pPr eaLnBrk="1" hangingPunct="1">
              <a:defRPr/>
            </a:pPr>
            <a:r>
              <a:rPr lang="en-US" sz="2400" smtClean="0"/>
              <a:t>Irony</a:t>
            </a:r>
          </a:p>
          <a:p>
            <a:pPr eaLnBrk="1" hangingPunct="1">
              <a:defRPr/>
            </a:pPr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  <a:ea typeface="+mj-ea"/>
              </a:rPr>
              <a:t>Masque of the red death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  <a:ea typeface="+mj-ea"/>
            </a:endParaRPr>
          </a:p>
        </p:txBody>
      </p:sp>
      <p:pic>
        <p:nvPicPr>
          <p:cNvPr id="76803" name="Picture 6" descr="MC90015362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3276600"/>
            <a:ext cx="77628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4" name="Picture 7" descr="MC900048042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3505200"/>
            <a:ext cx="1096963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5" name="Text Box 8"/>
          <p:cNvSpPr txBox="1">
            <a:spLocks noChangeArrowheads="1"/>
          </p:cNvSpPr>
          <p:nvPr/>
        </p:nvSpPr>
        <p:spPr bwMode="auto">
          <a:xfrm>
            <a:off x="1431925" y="5192713"/>
            <a:ext cx="1087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COLOR</a:t>
            </a:r>
          </a:p>
        </p:txBody>
      </p:sp>
      <p:sp>
        <p:nvSpPr>
          <p:cNvPr id="76806" name="Text Box 9"/>
          <p:cNvSpPr txBox="1">
            <a:spLocks noChangeArrowheads="1"/>
          </p:cNvSpPr>
          <p:nvPr/>
        </p:nvSpPr>
        <p:spPr bwMode="auto">
          <a:xfrm>
            <a:off x="6858000" y="6096000"/>
            <a:ext cx="1103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SOUND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4"/>
          <p:cNvSpPr>
            <a:spLocks noGrp="1"/>
          </p:cNvSpPr>
          <p:nvPr>
            <p:ph type="ctr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200" cap="none" smtClean="0"/>
              <a:t>ASSIGNMENT IV.</a:t>
            </a:r>
            <a:br>
              <a:rPr lang="en-US" sz="3200" cap="none" smtClean="0"/>
            </a:br>
            <a:r>
              <a:rPr lang="en-US" sz="3200" cap="none" smtClean="0"/>
              <a:t>Literary Analysis </a:t>
            </a:r>
            <a:br>
              <a:rPr lang="en-US" sz="3200" cap="none" smtClean="0"/>
            </a:br>
            <a:r>
              <a:rPr lang="en-US" sz="3200" cap="none" smtClean="0"/>
              <a:t>Essay I</a:t>
            </a:r>
          </a:p>
        </p:txBody>
      </p:sp>
      <p:sp>
        <p:nvSpPr>
          <p:cNvPr id="74757" name="Rectangle 5"/>
          <p:cNvSpPr>
            <a:spLocks noGrp="1"/>
          </p:cNvSpPr>
          <p:nvPr>
            <p:ph type="subTitle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mtClean="0"/>
              <a:t> </a:t>
            </a:r>
            <a:r>
              <a:rPr lang="en-US" sz="3200" b="1" smtClean="0"/>
              <a:t>Compare/Contrast </a:t>
            </a:r>
          </a:p>
          <a:p>
            <a:pPr>
              <a:defRPr/>
            </a:pPr>
            <a:r>
              <a:rPr lang="en-US" sz="3200" b="1" smtClean="0"/>
              <a:t>Block Style</a:t>
            </a:r>
          </a:p>
        </p:txBody>
      </p:sp>
      <p:pic>
        <p:nvPicPr>
          <p:cNvPr id="77827" name="Picture 5" descr="MC90023901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4724400"/>
            <a:ext cx="1808163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Transition Words</a:t>
            </a:r>
          </a:p>
        </p:txBody>
      </p:sp>
      <p:sp>
        <p:nvSpPr>
          <p:cNvPr id="76803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2400" b="1" smtClean="0"/>
              <a:t>Alike, Also, Both , Compared with</a:t>
            </a:r>
          </a:p>
          <a:p>
            <a:pPr>
              <a:defRPr/>
            </a:pPr>
            <a:r>
              <a:rPr lang="en-US" sz="2400" b="1" smtClean="0"/>
              <a:t>Although, But, Conversely</a:t>
            </a:r>
          </a:p>
          <a:p>
            <a:pPr>
              <a:defRPr/>
            </a:pPr>
            <a:r>
              <a:rPr lang="en-US" sz="2400" b="1" smtClean="0"/>
              <a:t>Different from, even though</a:t>
            </a:r>
          </a:p>
          <a:p>
            <a:pPr>
              <a:defRPr/>
            </a:pPr>
            <a:r>
              <a:rPr lang="en-US" sz="2400" b="1" smtClean="0"/>
              <a:t>However,  In contrast </a:t>
            </a:r>
          </a:p>
          <a:p>
            <a:pPr>
              <a:defRPr/>
            </a:pPr>
            <a:r>
              <a:rPr lang="en-US" sz="2400" b="1" smtClean="0"/>
              <a:t>In the same way,  Likewise</a:t>
            </a:r>
          </a:p>
          <a:p>
            <a:pPr>
              <a:defRPr/>
            </a:pPr>
            <a:r>
              <a:rPr lang="en-US" sz="2400" b="1" smtClean="0"/>
              <a:t>On the other hand</a:t>
            </a:r>
          </a:p>
          <a:p>
            <a:pPr>
              <a:defRPr/>
            </a:pPr>
            <a:r>
              <a:rPr lang="en-US" sz="2400" b="1" smtClean="0"/>
              <a:t>Neither…nor</a:t>
            </a:r>
          </a:p>
          <a:p>
            <a:pPr>
              <a:defRPr/>
            </a:pPr>
            <a:r>
              <a:rPr lang="en-US" sz="2400" b="1" smtClean="0"/>
              <a:t>Same, Similarly</a:t>
            </a:r>
          </a:p>
          <a:p>
            <a:pPr>
              <a:defRPr/>
            </a:pPr>
            <a:r>
              <a:rPr lang="en-US" sz="2400" b="1" smtClean="0"/>
              <a:t>Whereas, While, Yet</a:t>
            </a:r>
          </a:p>
          <a:p>
            <a:pPr>
              <a:defRPr/>
            </a:pPr>
            <a:endParaRPr lang="en-US" sz="2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/>
          </p:cNvSpPr>
          <p:nvPr>
            <p:ph type="title"/>
          </p:nvPr>
        </p:nvSpPr>
        <p:spPr bwMode="auto">
          <a:xfrm>
            <a:off x="2590800" y="914400"/>
            <a:ext cx="4114800" cy="701675"/>
          </a:xfrm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Block Format</a:t>
            </a:r>
          </a:p>
        </p:txBody>
      </p:sp>
      <p:sp>
        <p:nvSpPr>
          <p:cNvPr id="79875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400" b="1" smtClean="0"/>
              <a:t>Four Paragraph Minimum</a:t>
            </a:r>
          </a:p>
          <a:p>
            <a:pPr>
              <a:defRPr/>
            </a:pPr>
            <a:endParaRPr lang="en-US" sz="2400" b="1" smtClean="0"/>
          </a:p>
          <a:p>
            <a:pPr>
              <a:defRPr/>
            </a:pPr>
            <a:r>
              <a:rPr lang="en-US" sz="3600" b="1" smtClean="0"/>
              <a:t>Introduction</a:t>
            </a:r>
          </a:p>
          <a:p>
            <a:pPr>
              <a:defRPr/>
            </a:pPr>
            <a:r>
              <a:rPr lang="en-US" sz="3600" b="1" smtClean="0"/>
              <a:t>Body 1  -  First Story</a:t>
            </a:r>
          </a:p>
          <a:p>
            <a:pPr>
              <a:defRPr/>
            </a:pPr>
            <a:r>
              <a:rPr lang="en-US" sz="3600" b="1" smtClean="0"/>
              <a:t>Body 2 -  Second Story</a:t>
            </a:r>
          </a:p>
          <a:p>
            <a:pPr>
              <a:defRPr/>
            </a:pPr>
            <a:r>
              <a:rPr lang="en-US" sz="3600" b="1" smtClean="0"/>
              <a:t>Conclusion</a:t>
            </a:r>
          </a:p>
        </p:txBody>
      </p:sp>
      <p:pic>
        <p:nvPicPr>
          <p:cNvPr id="2" name="Picture 4" descr="MC90023901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4724400"/>
            <a:ext cx="1808163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Introduction</a:t>
            </a:r>
          </a:p>
        </p:txBody>
      </p:sp>
      <p:sp>
        <p:nvSpPr>
          <p:cNvPr id="77827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381000" indent="-381000" algn="l">
              <a:lnSpc>
                <a:spcPct val="90000"/>
              </a:lnSpc>
              <a:defRPr/>
            </a:pPr>
            <a:r>
              <a:rPr lang="en-US" sz="2800" b="1" smtClean="0"/>
              <a:t>1.  Attention Getter</a:t>
            </a:r>
          </a:p>
          <a:p>
            <a:pPr marL="381000" indent="-381000" algn="l">
              <a:lnSpc>
                <a:spcPct val="90000"/>
              </a:lnSpc>
              <a:defRPr/>
            </a:pPr>
            <a:r>
              <a:rPr lang="en-US" sz="2800" b="1" smtClean="0"/>
              <a:t>2.  General common information </a:t>
            </a:r>
          </a:p>
          <a:p>
            <a:pPr marL="800100" lvl="1" indent="-342900" algn="l">
              <a:lnSpc>
                <a:spcPct val="90000"/>
              </a:lnSpc>
              <a:buFontTx/>
              <a:buAutoNum type="alphaLcPeriod"/>
              <a:defRPr/>
            </a:pPr>
            <a:r>
              <a:rPr lang="en-US" b="1" smtClean="0"/>
              <a:t>Poe</a:t>
            </a:r>
          </a:p>
          <a:p>
            <a:pPr marL="800100" lvl="1" indent="-342900" algn="l">
              <a:lnSpc>
                <a:spcPct val="90000"/>
              </a:lnSpc>
              <a:buFontTx/>
              <a:buAutoNum type="alphaLcPeriod"/>
              <a:defRPr/>
            </a:pPr>
            <a:r>
              <a:rPr lang="en-US" b="1" smtClean="0"/>
              <a:t>First famous terror short stories</a:t>
            </a:r>
          </a:p>
          <a:p>
            <a:pPr marL="800100" lvl="1" indent="-342900" algn="l">
              <a:lnSpc>
                <a:spcPct val="90000"/>
              </a:lnSpc>
              <a:buFontTx/>
              <a:buAutoNum type="alphaLcPeriod"/>
              <a:defRPr/>
            </a:pPr>
            <a:r>
              <a:rPr lang="en-US" b="1" smtClean="0"/>
              <a:t>Gloomy mood</a:t>
            </a:r>
          </a:p>
          <a:p>
            <a:pPr marL="381000" indent="-381000" algn="l">
              <a:lnSpc>
                <a:spcPct val="90000"/>
              </a:lnSpc>
              <a:buFontTx/>
              <a:buAutoNum type="arabicPeriod" startAt="3"/>
              <a:defRPr/>
            </a:pPr>
            <a:r>
              <a:rPr lang="en-US" sz="2800" b="1" smtClean="0"/>
              <a:t>Thesis Statement</a:t>
            </a:r>
          </a:p>
          <a:p>
            <a:pPr marL="800100" lvl="1" indent="-342900" algn="l">
              <a:lnSpc>
                <a:spcPct val="90000"/>
              </a:lnSpc>
              <a:buFontTx/>
              <a:buAutoNum type="alphaLcPeriod"/>
              <a:defRPr/>
            </a:pPr>
            <a:r>
              <a:rPr lang="en-US" smtClean="0"/>
              <a:t>What will be discussed </a:t>
            </a:r>
          </a:p>
          <a:p>
            <a:pPr marL="800100" lvl="1" indent="-342900" algn="l">
              <a:lnSpc>
                <a:spcPct val="90000"/>
              </a:lnSpc>
              <a:buFontTx/>
              <a:buAutoNum type="alphaLcPeriod"/>
              <a:defRPr/>
            </a:pPr>
            <a:r>
              <a:rPr lang="en-US" smtClean="0"/>
              <a:t>Order in which discussed</a:t>
            </a:r>
          </a:p>
          <a:p>
            <a:pPr marL="800100" lvl="1" indent="-342900" algn="l">
              <a:lnSpc>
                <a:spcPct val="90000"/>
              </a:lnSpc>
              <a:buFontTx/>
              <a:buAutoNum type="alphaLcPeriod"/>
              <a:defRPr/>
            </a:pPr>
            <a:r>
              <a:rPr lang="en-US" smtClean="0"/>
              <a:t>Example: </a:t>
            </a:r>
            <a:r>
              <a:rPr lang="en-US" smtClean="0">
                <a:solidFill>
                  <a:srgbClr val="FF0000"/>
                </a:solidFill>
              </a:rPr>
              <a:t>Two of his tales of terror include “  …” and  “…” which have some similarities and differences in content and style.</a:t>
            </a:r>
          </a:p>
          <a:p>
            <a:pPr marL="381000" indent="-381000" algn="l">
              <a:lnSpc>
                <a:spcPct val="90000"/>
              </a:lnSpc>
              <a:defRPr/>
            </a:pPr>
            <a:endParaRPr lang="en-US" sz="2800" b="1" smtClean="0">
              <a:solidFill>
                <a:srgbClr val="FF0000"/>
              </a:solidFill>
            </a:endParaRPr>
          </a:p>
        </p:txBody>
      </p:sp>
      <p:pic>
        <p:nvPicPr>
          <p:cNvPr id="80899" name="Picture 4" descr="MC90023901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3200400"/>
            <a:ext cx="1808163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2400" cap="none" smtClean="0"/>
              <a:t>Body Paragraph 1</a:t>
            </a:r>
          </a:p>
        </p:txBody>
      </p:sp>
      <p:sp>
        <p:nvSpPr>
          <p:cNvPr id="80899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Discuss the following:</a:t>
            </a:r>
          </a:p>
          <a:p>
            <a:pPr>
              <a:defRPr/>
            </a:pPr>
            <a:r>
              <a:rPr lang="en-US" smtClean="0"/>
              <a:t>Theme, Setting, Conflict</a:t>
            </a:r>
          </a:p>
          <a:p>
            <a:pPr>
              <a:defRPr/>
            </a:pPr>
            <a:r>
              <a:rPr lang="en-US" smtClean="0"/>
              <a:t>(Elements of character and plot will be used in explaining the above info.)</a:t>
            </a:r>
          </a:p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Then</a:t>
            </a:r>
          </a:p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Style</a:t>
            </a:r>
          </a:p>
          <a:p>
            <a:pPr>
              <a:defRPr/>
            </a:pPr>
            <a:r>
              <a:rPr lang="en-US" smtClean="0"/>
              <a:t>Type of vocabulary, sentence structures</a:t>
            </a:r>
          </a:p>
          <a:p>
            <a:pPr>
              <a:defRPr/>
            </a:pPr>
            <a:r>
              <a:rPr lang="en-US" smtClean="0"/>
              <a:t>Use of sensory images—sights and sounds</a:t>
            </a:r>
          </a:p>
          <a:p>
            <a:pPr>
              <a:defRPr/>
            </a:pPr>
            <a:r>
              <a:rPr lang="en-US" smtClean="0"/>
              <a:t>Dramatic Irony (if doing Tell-Tale Heart)</a:t>
            </a:r>
          </a:p>
          <a:p>
            <a:pPr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0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0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0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08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08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08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Body Paragraph 2</a:t>
            </a:r>
          </a:p>
        </p:txBody>
      </p:sp>
      <p:sp>
        <p:nvSpPr>
          <p:cNvPr id="81923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z="3200" smtClean="0"/>
              <a:t>Explain the same terms as in preceding paragraph, </a:t>
            </a:r>
          </a:p>
          <a:p>
            <a:pPr>
              <a:defRPr/>
            </a:pPr>
            <a:r>
              <a:rPr lang="en-US" sz="3200" smtClean="0"/>
              <a:t>But</a:t>
            </a:r>
          </a:p>
          <a:p>
            <a:pPr>
              <a:defRPr/>
            </a:pPr>
            <a:r>
              <a:rPr lang="en-US" sz="3200" smtClean="0"/>
              <a:t>Compare and Contrast using </a:t>
            </a:r>
            <a:r>
              <a:rPr lang="en-US" sz="3200" b="1" smtClean="0">
                <a:solidFill>
                  <a:schemeClr val="hlink"/>
                </a:solidFill>
              </a:rPr>
              <a:t>transition words.</a:t>
            </a:r>
          </a:p>
        </p:txBody>
      </p:sp>
      <p:pic>
        <p:nvPicPr>
          <p:cNvPr id="82947" name="Picture 4" descr="MC90023901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4724400"/>
            <a:ext cx="1808163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Alignment Key</a:t>
            </a:r>
          </a:p>
        </p:txBody>
      </p:sp>
      <p:graphicFrame>
        <p:nvGraphicFramePr>
          <p:cNvPr id="123925" name="Group 21"/>
          <p:cNvGraphicFramePr>
            <a:graphicFrameLocks noGrp="1"/>
          </p:cNvGraphicFramePr>
          <p:nvPr>
            <p:ph idx="1"/>
          </p:nvPr>
        </p:nvGraphicFramePr>
        <p:xfrm>
          <a:off x="457200" y="2019300"/>
          <a:ext cx="8229600" cy="4830763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Reading for Literature – Craft &amp; Structure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Standard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4.  Determine the meaning of words and phrases as they are used in a text, including figurative and connotative meanings; analyze the impact of specific word choices on meaning and tone, including analogies or allusions to other texts.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91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Essential Question: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What makes a story a “great” story?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What makes a great poem?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71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Learning Targets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define and identify various forms of figurative language.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define and identify various forms of literary techniques.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define and identify various forms of sound elements.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analyze why an author chose certain words or phrases to contribute to the meaning and mood.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Conclusion</a:t>
            </a:r>
          </a:p>
        </p:txBody>
      </p:sp>
      <p:sp>
        <p:nvSpPr>
          <p:cNvPr id="82947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381000" indent="-381000" algn="l">
              <a:defRPr/>
            </a:pPr>
            <a:r>
              <a:rPr lang="en-US" sz="2400" b="1" smtClean="0"/>
              <a:t>1.  Sum up main points</a:t>
            </a:r>
          </a:p>
          <a:p>
            <a:pPr marL="381000" indent="-381000" algn="l">
              <a:defRPr/>
            </a:pPr>
            <a:endParaRPr lang="en-US" sz="2400" b="1" smtClean="0"/>
          </a:p>
          <a:p>
            <a:pPr marL="381000" indent="-381000" algn="l">
              <a:buFontTx/>
              <a:buAutoNum type="arabicPeriod" startAt="2"/>
              <a:defRPr/>
            </a:pPr>
            <a:r>
              <a:rPr lang="en-US" sz="2400" b="1" smtClean="0"/>
              <a:t>End with a personal comment.</a:t>
            </a:r>
          </a:p>
          <a:p>
            <a:pPr marL="381000" indent="-381000" algn="l">
              <a:defRPr/>
            </a:pPr>
            <a:endParaRPr lang="en-US" sz="2400" b="1" smtClean="0"/>
          </a:p>
          <a:p>
            <a:pPr marL="381000" indent="-381000" algn="l">
              <a:defRPr/>
            </a:pPr>
            <a:r>
              <a:rPr lang="en-US" sz="2400" b="1" smtClean="0"/>
              <a:t>Suggestions:</a:t>
            </a:r>
          </a:p>
          <a:p>
            <a:pPr marL="381000" indent="-381000" algn="l">
              <a:defRPr/>
            </a:pPr>
            <a:r>
              <a:rPr lang="en-US" sz="2400" b="1" smtClean="0"/>
              <a:t>Which did you prefer and why?</a:t>
            </a:r>
          </a:p>
          <a:p>
            <a:pPr marL="381000" indent="-381000" algn="l">
              <a:defRPr/>
            </a:pPr>
            <a:r>
              <a:rPr lang="en-US" sz="2400" b="1" smtClean="0"/>
              <a:t>Would you recommend them—why or why not?</a:t>
            </a:r>
          </a:p>
        </p:txBody>
      </p:sp>
      <p:pic>
        <p:nvPicPr>
          <p:cNvPr id="83971" name="Picture 4" descr="MC90023901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4724400"/>
            <a:ext cx="1808163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/>
          <p:cNvSpPr>
            <a:spLocks noGrp="1"/>
          </p:cNvSpPr>
          <p:nvPr>
            <p:ph type="title"/>
          </p:nvPr>
        </p:nvSpPr>
        <p:spPr bwMode="auto">
          <a:xfrm>
            <a:off x="2514600" y="990600"/>
            <a:ext cx="4114800" cy="838200"/>
          </a:xfrm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2800" cap="none" smtClean="0"/>
              <a:t>Two Tales of Terror Essay</a:t>
            </a:r>
          </a:p>
        </p:txBody>
      </p:sp>
      <p:sp>
        <p:nvSpPr>
          <p:cNvPr id="83971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381000" indent="-381000" algn="l">
              <a:lnSpc>
                <a:spcPct val="90000"/>
              </a:lnSpc>
              <a:buFontTx/>
              <a:buAutoNum type="arabicPeriod"/>
              <a:defRPr/>
            </a:pPr>
            <a:r>
              <a:rPr lang="en-US" sz="2400" b="1" smtClean="0"/>
              <a:t>Introduction</a:t>
            </a:r>
          </a:p>
          <a:p>
            <a:pPr marL="381000" indent="-381000" algn="l">
              <a:lnSpc>
                <a:spcPct val="90000"/>
              </a:lnSpc>
              <a:buFontTx/>
              <a:buAutoNum type="arabicPeriod"/>
              <a:defRPr/>
            </a:pPr>
            <a:endParaRPr lang="en-US" sz="2400" b="1" smtClean="0"/>
          </a:p>
          <a:p>
            <a:pPr marL="381000" indent="-381000" algn="l">
              <a:lnSpc>
                <a:spcPct val="90000"/>
              </a:lnSpc>
              <a:defRPr/>
            </a:pPr>
            <a:r>
              <a:rPr lang="en-US" sz="2400" b="1" smtClean="0"/>
              <a:t>2.  First Story</a:t>
            </a:r>
          </a:p>
          <a:p>
            <a:pPr marL="381000" indent="-381000" algn="l">
              <a:lnSpc>
                <a:spcPct val="90000"/>
              </a:lnSpc>
              <a:defRPr/>
            </a:pPr>
            <a:r>
              <a:rPr lang="en-US" sz="2400" smtClean="0"/>
              <a:t>	Content</a:t>
            </a:r>
          </a:p>
          <a:p>
            <a:pPr marL="1219200" lvl="2" indent="-304800" algn="l">
              <a:lnSpc>
                <a:spcPct val="90000"/>
              </a:lnSpc>
              <a:defRPr/>
            </a:pPr>
            <a:r>
              <a:rPr lang="en-US" sz="2400" smtClean="0"/>
              <a:t>Style</a:t>
            </a:r>
          </a:p>
          <a:p>
            <a:pPr marL="381000" indent="-381000" algn="l">
              <a:lnSpc>
                <a:spcPct val="90000"/>
              </a:lnSpc>
              <a:defRPr/>
            </a:pPr>
            <a:endParaRPr lang="en-US" sz="2400" smtClean="0"/>
          </a:p>
          <a:p>
            <a:pPr marL="381000" indent="-381000" algn="l">
              <a:lnSpc>
                <a:spcPct val="90000"/>
              </a:lnSpc>
              <a:defRPr/>
            </a:pPr>
            <a:r>
              <a:rPr lang="en-US" sz="2400" b="1" smtClean="0"/>
              <a:t>3.  Second Story</a:t>
            </a:r>
            <a:r>
              <a:rPr lang="en-US" sz="2400" smtClean="0"/>
              <a:t>     </a:t>
            </a:r>
            <a:r>
              <a:rPr lang="en-US" sz="2400" b="1" i="1" smtClean="0">
                <a:solidFill>
                  <a:schemeClr val="hlink"/>
                </a:solidFill>
              </a:rPr>
              <a:t>(Use transition words)</a:t>
            </a:r>
          </a:p>
          <a:p>
            <a:pPr marL="381000" indent="-381000" algn="l">
              <a:lnSpc>
                <a:spcPct val="90000"/>
              </a:lnSpc>
              <a:defRPr/>
            </a:pPr>
            <a:r>
              <a:rPr lang="en-US" sz="2400" smtClean="0"/>
              <a:t>	Content </a:t>
            </a:r>
          </a:p>
          <a:p>
            <a:pPr marL="381000" indent="-381000" algn="l">
              <a:lnSpc>
                <a:spcPct val="90000"/>
              </a:lnSpc>
              <a:defRPr/>
            </a:pPr>
            <a:r>
              <a:rPr lang="en-US" sz="2400" smtClean="0"/>
              <a:t>	Style</a:t>
            </a:r>
          </a:p>
          <a:p>
            <a:pPr marL="381000" indent="-381000" algn="l">
              <a:lnSpc>
                <a:spcPct val="90000"/>
              </a:lnSpc>
              <a:defRPr/>
            </a:pPr>
            <a:endParaRPr lang="en-US" sz="2400" smtClean="0"/>
          </a:p>
          <a:p>
            <a:pPr marL="381000" indent="-381000" algn="l">
              <a:lnSpc>
                <a:spcPct val="90000"/>
              </a:lnSpc>
              <a:defRPr/>
            </a:pPr>
            <a:r>
              <a:rPr lang="en-US" sz="2400" b="1" smtClean="0"/>
              <a:t>4.  Conclusion</a:t>
            </a:r>
          </a:p>
        </p:txBody>
      </p:sp>
      <p:pic>
        <p:nvPicPr>
          <p:cNvPr id="84995" name="Picture 4" descr="MC90023901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4724400"/>
            <a:ext cx="1808163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39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39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39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429000"/>
            <a:ext cx="4086225" cy="7064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2800"/>
              <a:t>Edgar Allen Poe</a:t>
            </a:r>
          </a:p>
        </p:txBody>
      </p:sp>
      <p:sp>
        <p:nvSpPr>
          <p:cNvPr id="86018" name="Subtitle 2"/>
          <p:cNvSpPr>
            <a:spLocks noGrp="1"/>
          </p:cNvSpPr>
          <p:nvPr>
            <p:ph type="subTitle" idx="1"/>
          </p:nvPr>
        </p:nvSpPr>
        <p:spPr>
          <a:xfrm>
            <a:off x="2517775" y="4084638"/>
            <a:ext cx="4108450" cy="3968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sz="2400" smtClean="0"/>
              <a:t>Prolific Poet</a:t>
            </a:r>
          </a:p>
        </p:txBody>
      </p:sp>
      <p:sp>
        <p:nvSpPr>
          <p:cNvPr id="86019" name="WordArt 5"/>
          <p:cNvSpPr>
            <a:spLocks noChangeArrowheads="1" noChangeShapeType="1" noTextEdit="1"/>
          </p:cNvSpPr>
          <p:nvPr/>
        </p:nvSpPr>
        <p:spPr bwMode="auto">
          <a:xfrm>
            <a:off x="3429000" y="1676400"/>
            <a:ext cx="2181225" cy="6381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POE-etry</a:t>
            </a:r>
          </a:p>
        </p:txBody>
      </p:sp>
      <p:pic>
        <p:nvPicPr>
          <p:cNvPr id="86020" name="Picture 6" descr="MC900360684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5181600"/>
            <a:ext cx="184467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/>
          </p:cNvSpPr>
          <p:nvPr>
            <p:ph type="title" idx="4294967295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2800" cap="none" smtClean="0">
                <a:solidFill>
                  <a:schemeClr val="bg1"/>
                </a:solidFill>
              </a:rPr>
              <a:t>READING POETRY</a:t>
            </a:r>
          </a:p>
        </p:txBody>
      </p:sp>
      <p:sp>
        <p:nvSpPr>
          <p:cNvPr id="126979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400" b="1" smtClean="0"/>
              <a:t>First read and reread to understand what it says.</a:t>
            </a:r>
          </a:p>
          <a:p>
            <a:pPr>
              <a:defRPr/>
            </a:pPr>
            <a:r>
              <a:rPr lang="en-US" sz="2400" b="1" smtClean="0"/>
              <a:t>Then read aloud to notice the style—</a:t>
            </a:r>
          </a:p>
          <a:p>
            <a:pPr>
              <a:defRPr/>
            </a:pPr>
            <a:r>
              <a:rPr lang="en-US" sz="2400" b="1" smtClean="0"/>
              <a:t>literary elements and sound devices.</a:t>
            </a:r>
          </a:p>
        </p:txBody>
      </p:sp>
      <p:sp>
        <p:nvSpPr>
          <p:cNvPr id="87043" name="Text Box 6"/>
          <p:cNvSpPr txBox="1">
            <a:spLocks noChangeArrowheads="1"/>
          </p:cNvSpPr>
          <p:nvPr/>
        </p:nvSpPr>
        <p:spPr bwMode="auto">
          <a:xfrm>
            <a:off x="3733800" y="3429000"/>
            <a:ext cx="17795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“Annabel Lee”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“The Raven”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“The Bells”</a:t>
            </a:r>
          </a:p>
        </p:txBody>
      </p:sp>
      <p:pic>
        <p:nvPicPr>
          <p:cNvPr id="87044" name="Picture 7" descr="MC900360684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5181600"/>
            <a:ext cx="184467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5" name="Picture 8" descr="MC900360684[1]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5257800"/>
            <a:ext cx="184467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6" name="Picture 9" descr="MC900360684[1]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5181600"/>
            <a:ext cx="184467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400" cap="none" smtClean="0"/>
              <a:t>STANZA</a:t>
            </a:r>
          </a:p>
        </p:txBody>
      </p:sp>
      <p:sp>
        <p:nvSpPr>
          <p:cNvPr id="88067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smtClean="0"/>
              <a:t>A section of a poem</a:t>
            </a:r>
          </a:p>
          <a:p>
            <a:pPr>
              <a:defRPr/>
            </a:pPr>
            <a:endParaRPr lang="en-US" sz="3200" smtClean="0"/>
          </a:p>
          <a:p>
            <a:pPr>
              <a:defRPr/>
            </a:pPr>
            <a:r>
              <a:rPr lang="en-US" sz="3200" smtClean="0"/>
              <a:t>Stanza : Poem : :  Paragraph : Chapter</a:t>
            </a:r>
          </a:p>
          <a:p>
            <a:pPr>
              <a:defRPr/>
            </a:pPr>
            <a:endParaRPr lang="en-US" sz="3200" smtClean="0"/>
          </a:p>
          <a:p>
            <a:pPr>
              <a:defRPr/>
            </a:pPr>
            <a:r>
              <a:rPr lang="en-US" sz="3200" smtClean="0"/>
              <a:t>When labeling </a:t>
            </a:r>
            <a:r>
              <a:rPr lang="en-US" sz="3200" b="1" smtClean="0">
                <a:solidFill>
                  <a:schemeClr val="hlink"/>
                </a:solidFill>
              </a:rPr>
              <a:t>Rhyme Scheme</a:t>
            </a:r>
            <a:r>
              <a:rPr lang="en-US" sz="3200" smtClean="0"/>
              <a:t> ,</a:t>
            </a:r>
          </a:p>
          <a:p>
            <a:pPr>
              <a:defRPr/>
            </a:pPr>
            <a:r>
              <a:rPr lang="en-US" sz="3200" smtClean="0"/>
              <a:t>start again with “A” for each </a:t>
            </a:r>
            <a:r>
              <a:rPr lang="en-US" sz="3200" b="1" smtClean="0">
                <a:solidFill>
                  <a:schemeClr val="hlink"/>
                </a:solidFill>
              </a:rPr>
              <a:t>stanza.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81000" y="1981200"/>
            <a:ext cx="8229600" cy="4075113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3200" smtClean="0"/>
              <a:t>Rhythm</a:t>
            </a:r>
          </a:p>
          <a:p>
            <a:pPr eaLnBrk="1" hangingPunct="1">
              <a:defRPr/>
            </a:pPr>
            <a:r>
              <a:rPr lang="en-US" sz="3200" smtClean="0"/>
              <a:t>Meter</a:t>
            </a:r>
          </a:p>
          <a:p>
            <a:pPr eaLnBrk="1" hangingPunct="1">
              <a:defRPr/>
            </a:pPr>
            <a:r>
              <a:rPr lang="en-US" sz="3200" smtClean="0"/>
              <a:t>Rhyme</a:t>
            </a:r>
          </a:p>
          <a:p>
            <a:pPr eaLnBrk="1" hangingPunct="1">
              <a:defRPr/>
            </a:pPr>
            <a:r>
              <a:rPr lang="en-US" sz="3200" smtClean="0"/>
              <a:t>Repetition</a:t>
            </a:r>
          </a:p>
          <a:p>
            <a:pPr eaLnBrk="1" hangingPunct="1">
              <a:defRPr/>
            </a:pPr>
            <a:r>
              <a:rPr lang="en-US" sz="3200" smtClean="0"/>
              <a:t>Alliteration</a:t>
            </a:r>
          </a:p>
          <a:p>
            <a:pPr eaLnBrk="1" hangingPunct="1">
              <a:defRPr/>
            </a:pPr>
            <a:r>
              <a:rPr lang="en-US" sz="3200" smtClean="0"/>
              <a:t>Assonance</a:t>
            </a:r>
          </a:p>
          <a:p>
            <a:pPr eaLnBrk="1" hangingPunct="1">
              <a:defRPr/>
            </a:pPr>
            <a:r>
              <a:rPr lang="en-US" sz="3200" smtClean="0"/>
              <a:t>Onomatopoeia</a:t>
            </a:r>
          </a:p>
          <a:p>
            <a:pPr eaLnBrk="1" hangingPunct="1">
              <a:defRPr/>
            </a:pPr>
            <a:endParaRPr lang="en-US" sz="3200" smtClean="0"/>
          </a:p>
        </p:txBody>
      </p:sp>
      <p:sp>
        <p:nvSpPr>
          <p:cNvPr id="89090" name="Title 3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800" cap="none" smtClean="0"/>
              <a:t>SOUNDS OF POETRY</a:t>
            </a:r>
            <a:r>
              <a:rPr lang="en-US" sz="1600" cap="none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cap="none" smtClean="0"/>
              <a:t>RHYTHM</a:t>
            </a:r>
          </a:p>
        </p:txBody>
      </p:sp>
      <p:sp>
        <p:nvSpPr>
          <p:cNvPr id="55300" name="Rectangle 4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sz="3600" smtClean="0"/>
          </a:p>
          <a:p>
            <a:pPr>
              <a:defRPr/>
            </a:pPr>
            <a:r>
              <a:rPr lang="en-US" sz="3600" smtClean="0"/>
              <a:t>A musical quality produced by the repetition of stressed and unstressed syllables or by the repetition of certain other sound patterns</a:t>
            </a:r>
          </a:p>
        </p:txBody>
      </p:sp>
      <p:pic>
        <p:nvPicPr>
          <p:cNvPr id="90115" name="Picture 4" descr="MC90035746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4648200"/>
            <a:ext cx="981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cap="none" smtClean="0"/>
              <a:t>METER</a:t>
            </a:r>
          </a:p>
        </p:txBody>
      </p:sp>
      <p:sp>
        <p:nvSpPr>
          <p:cNvPr id="56324" name="Rectangle 4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sz="3600" smtClean="0"/>
          </a:p>
          <a:p>
            <a:pPr>
              <a:defRPr/>
            </a:pPr>
            <a:r>
              <a:rPr lang="en-US" sz="3600" smtClean="0"/>
              <a:t>A PATTERN of stressed and unstressed syllables in POETRY</a:t>
            </a:r>
          </a:p>
          <a:p>
            <a:pPr>
              <a:defRPr/>
            </a:pPr>
            <a:endParaRPr lang="en-US" sz="3600" smtClean="0"/>
          </a:p>
          <a:p>
            <a:pPr>
              <a:defRPr/>
            </a:pPr>
            <a:endParaRPr lang="en-US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cap="none" smtClean="0"/>
              <a:t>RHYME</a:t>
            </a:r>
          </a:p>
        </p:txBody>
      </p:sp>
      <p:sp>
        <p:nvSpPr>
          <p:cNvPr id="57348" name="Rectangle 4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381000" indent="-381000">
              <a:defRPr/>
            </a:pPr>
            <a:r>
              <a:rPr lang="en-US" sz="2400" smtClean="0"/>
              <a:t>The repetition of accented vowel sounds and all sounds following them in words that are close together in a poem</a:t>
            </a:r>
          </a:p>
          <a:p>
            <a:pPr marL="381000" indent="-381000">
              <a:defRPr/>
            </a:pPr>
            <a:endParaRPr lang="en-US" sz="2400" smtClean="0"/>
          </a:p>
          <a:p>
            <a:pPr marL="381000" indent="-381000">
              <a:buFontTx/>
              <a:buAutoNum type="arabicPeriod"/>
              <a:defRPr/>
            </a:pPr>
            <a:r>
              <a:rPr lang="en-US" sz="2400" b="1" smtClean="0"/>
              <a:t>End Rhyme</a:t>
            </a:r>
            <a:r>
              <a:rPr lang="en-US" sz="2400" smtClean="0"/>
              <a:t> – rhyme is at end of line</a:t>
            </a:r>
          </a:p>
          <a:p>
            <a:pPr marL="381000" indent="-381000">
              <a:buFontTx/>
              <a:buAutoNum type="arabicPeriod"/>
              <a:defRPr/>
            </a:pPr>
            <a:r>
              <a:rPr lang="en-US" sz="2400" b="1" smtClean="0"/>
              <a:t>Internal Rhyme</a:t>
            </a:r>
            <a:r>
              <a:rPr lang="en-US" sz="2400" smtClean="0"/>
              <a:t> – rhyme is within line</a:t>
            </a:r>
          </a:p>
          <a:p>
            <a:pPr marL="381000" indent="-381000">
              <a:buFontTx/>
              <a:buAutoNum type="arabicPeriod"/>
              <a:defRPr/>
            </a:pPr>
            <a:r>
              <a:rPr lang="en-US" sz="2400" b="1" smtClean="0"/>
              <a:t>Near Rhyme</a:t>
            </a:r>
            <a:r>
              <a:rPr lang="en-US" sz="2400" smtClean="0"/>
              <a:t> – a close but not exact rhyme</a:t>
            </a:r>
          </a:p>
          <a:p>
            <a:pPr marL="381000" indent="-381000">
              <a:defRPr/>
            </a:pPr>
            <a:r>
              <a:rPr lang="en-US" sz="2400" smtClean="0"/>
              <a:t>- Common in modern poetry and song lyrics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200" cap="none" smtClean="0"/>
              <a:t>RHYME SCHEME</a:t>
            </a:r>
          </a:p>
        </p:txBody>
      </p:sp>
      <p:sp>
        <p:nvSpPr>
          <p:cNvPr id="76803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 marL="381000" indent="-381000">
              <a:defRPr/>
            </a:pPr>
            <a:r>
              <a:rPr lang="en-US" sz="2800" smtClean="0"/>
              <a:t>1.  The pattern of end rhymes in a poem</a:t>
            </a:r>
          </a:p>
          <a:p>
            <a:pPr marL="381000" indent="-381000">
              <a:buFontTx/>
              <a:buAutoNum type="arabicPeriod" startAt="2"/>
              <a:defRPr/>
            </a:pPr>
            <a:r>
              <a:rPr lang="en-US" sz="2800" smtClean="0"/>
              <a:t>Designated with capital letters</a:t>
            </a:r>
          </a:p>
          <a:p>
            <a:pPr marL="381000" indent="-381000">
              <a:buFontTx/>
              <a:buAutoNum type="arabicPeriod" startAt="2"/>
              <a:defRPr/>
            </a:pPr>
            <a:endParaRPr lang="en-US" sz="2800" smtClean="0"/>
          </a:p>
          <a:p>
            <a:pPr marL="381000" indent="-381000">
              <a:defRPr/>
            </a:pPr>
            <a:r>
              <a:rPr lang="en-US" sz="2800" smtClean="0"/>
              <a:t>Slowly, silently, now the moon            </a:t>
            </a:r>
            <a:r>
              <a:rPr lang="en-US" sz="2800" smtClean="0">
                <a:solidFill>
                  <a:schemeClr val="hlink"/>
                </a:solidFill>
              </a:rPr>
              <a:t>A</a:t>
            </a:r>
          </a:p>
          <a:p>
            <a:pPr marL="381000" indent="-381000">
              <a:defRPr/>
            </a:pPr>
            <a:r>
              <a:rPr lang="en-US" sz="2800" smtClean="0"/>
              <a:t>Walks the night in her silver shoon;     </a:t>
            </a:r>
            <a:r>
              <a:rPr lang="en-US" sz="2800" smtClean="0">
                <a:solidFill>
                  <a:schemeClr val="hlink"/>
                </a:solidFill>
              </a:rPr>
              <a:t>A</a:t>
            </a:r>
          </a:p>
          <a:p>
            <a:pPr marL="381000" indent="-381000">
              <a:defRPr/>
            </a:pPr>
            <a:r>
              <a:rPr lang="en-US" sz="2800" smtClean="0"/>
              <a:t>This way, and That, she peers, and sees </a:t>
            </a:r>
            <a:r>
              <a:rPr lang="en-US" sz="2800" smtClean="0">
                <a:solidFill>
                  <a:schemeClr val="hlink"/>
                </a:solidFill>
              </a:rPr>
              <a:t>B</a:t>
            </a:r>
          </a:p>
          <a:p>
            <a:pPr marL="381000" indent="-381000">
              <a:defRPr/>
            </a:pPr>
            <a:r>
              <a:rPr lang="en-US" sz="2800" smtClean="0"/>
              <a:t>Silver fruit upon silver trees.       		 </a:t>
            </a:r>
            <a:r>
              <a:rPr lang="en-US" sz="2800" smtClean="0">
                <a:solidFill>
                  <a:schemeClr val="hlink"/>
                </a:solidFill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Alignment Key</a:t>
            </a:r>
          </a:p>
        </p:txBody>
      </p:sp>
      <p:graphicFrame>
        <p:nvGraphicFramePr>
          <p:cNvPr id="124945" name="Group 17"/>
          <p:cNvGraphicFramePr>
            <a:graphicFrameLocks noGrp="1"/>
          </p:cNvGraphicFramePr>
          <p:nvPr>
            <p:ph idx="1"/>
          </p:nvPr>
        </p:nvGraphicFramePr>
        <p:xfrm>
          <a:off x="457200" y="2019300"/>
          <a:ext cx="8229600" cy="4703763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Reading for Literature – Craft &amp; Structure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Standard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5.  Compare and contrast the structure of two or more texts and analyze how the differing structure of each text contributes to its meaning and style.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91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Essential Question: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What makes a story a “great” story?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What makes a great poem?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71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Learning Targets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analyze two stories by an author and compare and contrast the meaning and style.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analyze two poems by an author and compare and contrast the meaning and style.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Repetition</a:t>
            </a:r>
          </a:p>
        </p:txBody>
      </p:sp>
      <p:sp>
        <p:nvSpPr>
          <p:cNvPr id="86019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sz="3200" smtClean="0"/>
          </a:p>
          <a:p>
            <a:pPr>
              <a:defRPr/>
            </a:pPr>
            <a:r>
              <a:rPr lang="en-US" sz="3200" smtClean="0"/>
              <a:t>The repetition of </a:t>
            </a:r>
          </a:p>
          <a:p>
            <a:pPr>
              <a:defRPr/>
            </a:pPr>
            <a:r>
              <a:rPr lang="en-US" sz="3200" b="1" smtClean="0">
                <a:solidFill>
                  <a:schemeClr val="hlink"/>
                </a:solidFill>
              </a:rPr>
              <a:t>sounds</a:t>
            </a:r>
          </a:p>
          <a:p>
            <a:pPr>
              <a:defRPr/>
            </a:pPr>
            <a:r>
              <a:rPr lang="en-US" sz="3200" b="1" smtClean="0">
                <a:solidFill>
                  <a:schemeClr val="hlink"/>
                </a:solidFill>
              </a:rPr>
              <a:t>	words</a:t>
            </a:r>
          </a:p>
          <a:p>
            <a:pPr>
              <a:defRPr/>
            </a:pPr>
            <a:r>
              <a:rPr lang="en-US" sz="3200" b="1" smtClean="0">
                <a:solidFill>
                  <a:schemeClr val="hlink"/>
                </a:solidFill>
              </a:rPr>
              <a:t>phrases </a:t>
            </a:r>
          </a:p>
          <a:p>
            <a:pPr>
              <a:defRPr/>
            </a:pPr>
            <a:r>
              <a:rPr lang="en-US" sz="3200" smtClean="0"/>
              <a:t>For special effect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cap="none" smtClean="0"/>
              <a:t>ALLITERATION</a:t>
            </a:r>
          </a:p>
        </p:txBody>
      </p:sp>
      <p:sp>
        <p:nvSpPr>
          <p:cNvPr id="58372" name="Rectangle 4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600" smtClean="0"/>
              <a:t>The repetition of consonant sounds in words that are close together</a:t>
            </a:r>
          </a:p>
          <a:p>
            <a:pPr>
              <a:defRPr/>
            </a:pPr>
            <a:endParaRPr lang="en-US" sz="3600" smtClean="0"/>
          </a:p>
          <a:p>
            <a:pPr>
              <a:defRPr/>
            </a:pPr>
            <a:r>
              <a:rPr lang="en-US" sz="3600" smtClean="0">
                <a:solidFill>
                  <a:schemeClr val="hlink"/>
                </a:solidFill>
              </a:rPr>
              <a:t>S</a:t>
            </a:r>
            <a:r>
              <a:rPr lang="en-US" sz="3600" smtClean="0"/>
              <a:t>lowly, </a:t>
            </a:r>
            <a:r>
              <a:rPr lang="en-US" sz="3600" smtClean="0">
                <a:solidFill>
                  <a:schemeClr val="hlink"/>
                </a:solidFill>
              </a:rPr>
              <a:t>s</a:t>
            </a:r>
            <a:r>
              <a:rPr lang="en-US" sz="3600" smtClean="0"/>
              <a:t>ilently, now the moon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cap="none" smtClean="0"/>
              <a:t>ASSONANCE</a:t>
            </a:r>
          </a:p>
        </p:txBody>
      </p:sp>
      <p:sp>
        <p:nvSpPr>
          <p:cNvPr id="59396" name="Rectangle 4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smtClean="0"/>
              <a:t>The repetition of </a:t>
            </a:r>
            <a:r>
              <a:rPr lang="en-US" sz="3200" smtClean="0">
                <a:solidFill>
                  <a:schemeClr val="hlink"/>
                </a:solidFill>
              </a:rPr>
              <a:t>vowel</a:t>
            </a:r>
            <a:r>
              <a:rPr lang="en-US" sz="3200" smtClean="0"/>
              <a:t> sounds that are in words that are close together</a:t>
            </a:r>
          </a:p>
          <a:p>
            <a:pPr>
              <a:defRPr/>
            </a:pPr>
            <a:endParaRPr lang="en-US" sz="3200" smtClean="0"/>
          </a:p>
          <a:p>
            <a:pPr>
              <a:defRPr/>
            </a:pPr>
            <a:r>
              <a:rPr lang="en-US" sz="3200" smtClean="0"/>
              <a:t>Hear the sl</a:t>
            </a:r>
            <a:r>
              <a:rPr lang="en-US" sz="3200" smtClean="0">
                <a:solidFill>
                  <a:schemeClr val="hlink"/>
                </a:solidFill>
              </a:rPr>
              <a:t>e</a:t>
            </a:r>
            <a:r>
              <a:rPr lang="en-US" sz="3200" smtClean="0"/>
              <a:t>dges with the b</a:t>
            </a:r>
            <a:r>
              <a:rPr lang="en-US" sz="3200" smtClean="0">
                <a:solidFill>
                  <a:schemeClr val="hlink"/>
                </a:solidFill>
              </a:rPr>
              <a:t>e</a:t>
            </a:r>
            <a:r>
              <a:rPr lang="en-US" sz="3200" smtClean="0"/>
              <a:t>lls—Silver b</a:t>
            </a:r>
            <a:r>
              <a:rPr lang="en-US" sz="3200" smtClean="0">
                <a:solidFill>
                  <a:schemeClr val="hlink"/>
                </a:solidFill>
              </a:rPr>
              <a:t>e</a:t>
            </a:r>
            <a:r>
              <a:rPr lang="en-US" sz="3200" smtClean="0"/>
              <a:t>lls!</a:t>
            </a:r>
          </a:p>
          <a:p>
            <a:pPr>
              <a:defRPr/>
            </a:pPr>
            <a:r>
              <a:rPr lang="en-US" sz="3200" smtClean="0"/>
              <a:t>What a world of m</a:t>
            </a:r>
            <a:r>
              <a:rPr lang="en-US" sz="3200" smtClean="0">
                <a:solidFill>
                  <a:schemeClr val="hlink"/>
                </a:solidFill>
              </a:rPr>
              <a:t>e</a:t>
            </a:r>
            <a:r>
              <a:rPr lang="en-US" sz="3200" smtClean="0"/>
              <a:t>rriment their m</a:t>
            </a:r>
            <a:r>
              <a:rPr lang="en-US" sz="3200" smtClean="0">
                <a:solidFill>
                  <a:schemeClr val="hlink"/>
                </a:solidFill>
              </a:rPr>
              <a:t>e</a:t>
            </a:r>
            <a:r>
              <a:rPr lang="en-US" sz="3200" smtClean="0"/>
              <a:t>lody foret</a:t>
            </a:r>
            <a:r>
              <a:rPr lang="en-US" sz="3200" smtClean="0">
                <a:solidFill>
                  <a:schemeClr val="hlink"/>
                </a:solidFill>
              </a:rPr>
              <a:t>e</a:t>
            </a:r>
            <a:r>
              <a:rPr lang="en-US" sz="3200" smtClean="0"/>
              <a:t>lls!</a:t>
            </a:r>
          </a:p>
        </p:txBody>
      </p:sp>
      <p:pic>
        <p:nvPicPr>
          <p:cNvPr id="96259" name="Picture 4" descr="MC900245539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5105400"/>
            <a:ext cx="8985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93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93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93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93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93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93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cap="none" smtClean="0"/>
              <a:t>ONOMATO</a:t>
            </a:r>
            <a:r>
              <a:rPr lang="en-US" sz="3200" cap="none" smtClean="0">
                <a:solidFill>
                  <a:srgbClr val="FF0000"/>
                </a:solidFill>
              </a:rPr>
              <a:t>POE</a:t>
            </a:r>
            <a:r>
              <a:rPr lang="en-US" sz="3200" cap="none" smtClean="0"/>
              <a:t>IA</a:t>
            </a:r>
          </a:p>
        </p:txBody>
      </p:sp>
      <p:sp>
        <p:nvSpPr>
          <p:cNvPr id="60420" name="Rectangle 4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smtClean="0"/>
              <a:t>The use of words whose sounds imitate or suggest their meaning</a:t>
            </a:r>
          </a:p>
          <a:p>
            <a:pPr>
              <a:defRPr/>
            </a:pPr>
            <a:endParaRPr lang="en-US" sz="3200" smtClean="0"/>
          </a:p>
          <a:p>
            <a:pPr>
              <a:defRPr/>
            </a:pPr>
            <a:endParaRPr lang="en-US" sz="3200" smtClean="0"/>
          </a:p>
          <a:p>
            <a:pPr>
              <a:defRPr/>
            </a:pPr>
            <a:r>
              <a:rPr lang="en-US" sz="3200" smtClean="0"/>
              <a:t>Buzz, rustle, boom, tick tock, tweet, bark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cap="none" smtClean="0"/>
              <a:t>ASSIGNMENT V.</a:t>
            </a:r>
          </a:p>
        </p:txBody>
      </p:sp>
      <p:sp>
        <p:nvSpPr>
          <p:cNvPr id="136195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457200" y="2019300"/>
            <a:ext cx="8229600" cy="4117975"/>
          </a:xfrm>
          <a:prstGeom prst="rect">
            <a:avLst/>
          </a:prstGeom>
          <a:noFill/>
        </p:spPr>
        <p:txBody>
          <a:bodyPr/>
          <a:lstStyle/>
          <a:p>
            <a:pPr marL="381000" indent="-381000">
              <a:buFontTx/>
              <a:buAutoNum type="arabicPeriod"/>
            </a:pPr>
            <a:r>
              <a:rPr lang="en-US" sz="2800" smtClean="0"/>
              <a:t>Make a multiple choice quiz about</a:t>
            </a:r>
          </a:p>
          <a:p>
            <a:pPr marL="381000" indent="-381000"/>
            <a:r>
              <a:rPr lang="en-US" sz="2800" smtClean="0"/>
              <a:t> SOUND DEVICES.</a:t>
            </a:r>
          </a:p>
          <a:p>
            <a:pPr marL="381000" indent="-381000"/>
            <a:endParaRPr lang="en-US" sz="2800" smtClean="0"/>
          </a:p>
          <a:p>
            <a:pPr marL="381000" indent="-381000"/>
            <a:r>
              <a:rPr lang="en-US" sz="2800" smtClean="0"/>
              <a:t>2.  In class, with a partner, trade and grade your quizzes.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09600" y="1905000"/>
            <a:ext cx="8229600" cy="4075113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en-US" sz="3600" smtClean="0"/>
          </a:p>
          <a:p>
            <a:pPr eaLnBrk="1" hangingPunct="1">
              <a:defRPr/>
            </a:pPr>
            <a:r>
              <a:rPr lang="en-US" sz="3600" smtClean="0"/>
              <a:t>Sensory Images</a:t>
            </a:r>
          </a:p>
          <a:p>
            <a:pPr eaLnBrk="1" hangingPunct="1">
              <a:defRPr/>
            </a:pPr>
            <a:endParaRPr lang="en-US" sz="3600" smtClean="0"/>
          </a:p>
          <a:p>
            <a:pPr eaLnBrk="1" hangingPunct="1">
              <a:defRPr/>
            </a:pPr>
            <a:r>
              <a:rPr lang="en-US" sz="3600" smtClean="0"/>
              <a:t>Figurative Language</a:t>
            </a:r>
          </a:p>
        </p:txBody>
      </p:sp>
      <p:sp>
        <p:nvSpPr>
          <p:cNvPr id="98306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cap="none" smtClean="0"/>
              <a:t>IMAGERY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CONTENT</a:t>
            </a:r>
          </a:p>
        </p:txBody>
      </p:sp>
      <p:sp>
        <p:nvSpPr>
          <p:cNvPr id="91139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sz="3600" smtClean="0"/>
          </a:p>
          <a:p>
            <a:pPr>
              <a:defRPr/>
            </a:pPr>
            <a:endParaRPr lang="en-US" sz="3600" smtClean="0"/>
          </a:p>
          <a:p>
            <a:pPr>
              <a:defRPr/>
            </a:pPr>
            <a:r>
              <a:rPr lang="en-US" sz="3600" smtClean="0"/>
              <a:t>What it says…</a:t>
            </a:r>
          </a:p>
          <a:p>
            <a:pPr>
              <a:defRPr/>
            </a:pPr>
            <a:endParaRPr lang="en-US" sz="3600" smtClean="0"/>
          </a:p>
          <a:p>
            <a:pPr>
              <a:defRPr/>
            </a:pPr>
            <a:r>
              <a:rPr lang="en-US" sz="3600" smtClean="0"/>
              <a:t>Characters, Setting, Plot, Theme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Style</a:t>
            </a:r>
          </a:p>
        </p:txBody>
      </p:sp>
      <p:sp>
        <p:nvSpPr>
          <p:cNvPr id="92163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defRPr/>
            </a:pPr>
            <a:r>
              <a:rPr lang="en-US" sz="3600" smtClean="0"/>
              <a:t>How it is said</a:t>
            </a:r>
          </a:p>
          <a:p>
            <a:pPr>
              <a:lnSpc>
                <a:spcPct val="80000"/>
              </a:lnSpc>
              <a:defRPr/>
            </a:pPr>
            <a:endParaRPr lang="en-US" sz="3600" smtClean="0"/>
          </a:p>
          <a:p>
            <a:pPr>
              <a:lnSpc>
                <a:spcPct val="80000"/>
              </a:lnSpc>
              <a:defRPr/>
            </a:pPr>
            <a:r>
              <a:rPr lang="en-US" sz="3600" smtClean="0"/>
              <a:t>Which words are selected and how are they arranged?</a:t>
            </a:r>
          </a:p>
          <a:p>
            <a:pPr>
              <a:lnSpc>
                <a:spcPct val="80000"/>
              </a:lnSpc>
              <a:defRPr/>
            </a:pPr>
            <a:endParaRPr lang="en-US" sz="3600" smtClean="0"/>
          </a:p>
          <a:p>
            <a:pPr>
              <a:lnSpc>
                <a:spcPct val="80000"/>
              </a:lnSpc>
              <a:defRPr/>
            </a:pPr>
            <a:r>
              <a:rPr lang="en-US" sz="3600" smtClean="0"/>
              <a:t>Literary Elements &amp; Sound Devices</a:t>
            </a:r>
          </a:p>
          <a:p>
            <a:pPr>
              <a:lnSpc>
                <a:spcPct val="80000"/>
              </a:lnSpc>
              <a:defRPr/>
            </a:pPr>
            <a:endParaRPr lang="en-US" sz="3600" smtClean="0"/>
          </a:p>
          <a:p>
            <a:pPr>
              <a:lnSpc>
                <a:spcPct val="80000"/>
              </a:lnSpc>
              <a:defRPr/>
            </a:pPr>
            <a:r>
              <a:rPr lang="en-US" sz="3600" smtClean="0"/>
              <a:t>Results in MOOD &amp; TONE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cap="none" smtClean="0"/>
              <a:t>“ANNABEL LEE”</a:t>
            </a:r>
          </a:p>
        </p:txBody>
      </p:sp>
      <p:sp>
        <p:nvSpPr>
          <p:cNvPr id="84996" name="Rectangle 4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600" smtClean="0"/>
              <a:t>A </a:t>
            </a:r>
            <a:r>
              <a:rPr lang="en-US" sz="3600" b="1" smtClean="0">
                <a:solidFill>
                  <a:schemeClr val="hlink"/>
                </a:solidFill>
              </a:rPr>
              <a:t>LYRICAL</a:t>
            </a:r>
            <a:r>
              <a:rPr lang="en-US" sz="3600" smtClean="0"/>
              <a:t> POEM</a:t>
            </a:r>
          </a:p>
          <a:p>
            <a:pPr>
              <a:defRPr/>
            </a:pPr>
            <a:endParaRPr lang="en-US" sz="3600" smtClean="0"/>
          </a:p>
          <a:p>
            <a:pPr>
              <a:defRPr/>
            </a:pPr>
            <a:r>
              <a:rPr lang="en-US" sz="3600" smtClean="0"/>
              <a:t>Expresses a lot of Emotion…</a:t>
            </a:r>
          </a:p>
          <a:p>
            <a:pPr>
              <a:defRPr/>
            </a:pPr>
            <a:r>
              <a:rPr lang="en-US" sz="3600" smtClean="0"/>
              <a:t>Waves of Sadness</a:t>
            </a:r>
          </a:p>
          <a:p>
            <a:pPr>
              <a:defRPr/>
            </a:pPr>
            <a:endParaRPr lang="en-US" sz="3600" smtClean="0"/>
          </a:p>
          <a:p>
            <a:pPr>
              <a:defRPr/>
            </a:pPr>
            <a:endParaRPr lang="en-US" sz="3600" smtClean="0"/>
          </a:p>
        </p:txBody>
      </p:sp>
      <p:pic>
        <p:nvPicPr>
          <p:cNvPr id="101379" name="Picture 5" descr="MC900433818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44958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0" name="Picture 6" descr="MM900046651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5638800"/>
            <a:ext cx="147637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“Annabel Lee”</a:t>
            </a:r>
          </a:p>
        </p:txBody>
      </p:sp>
      <p:sp>
        <p:nvSpPr>
          <p:cNvPr id="84995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3600" smtClean="0">
                <a:solidFill>
                  <a:schemeClr val="hlink"/>
                </a:solidFill>
              </a:rPr>
              <a:t>pp. 431-432</a:t>
            </a:r>
          </a:p>
          <a:p>
            <a:pPr>
              <a:defRPr/>
            </a:pPr>
            <a:endParaRPr lang="en-US" sz="3600" smtClean="0">
              <a:solidFill>
                <a:schemeClr val="hlink"/>
              </a:solidFill>
            </a:endParaRPr>
          </a:p>
          <a:p>
            <a:pPr>
              <a:defRPr/>
            </a:pPr>
            <a:r>
              <a:rPr lang="en-US" sz="3600" smtClean="0">
                <a:solidFill>
                  <a:schemeClr val="hlink"/>
                </a:solidFill>
              </a:rPr>
              <a:t>Answer question on p. 433</a:t>
            </a:r>
          </a:p>
          <a:p>
            <a:pPr>
              <a:defRPr/>
            </a:pPr>
            <a:r>
              <a:rPr lang="en-US" sz="3600" smtClean="0">
                <a:solidFill>
                  <a:schemeClr val="hlink"/>
                </a:solidFill>
              </a:rPr>
              <a:t>1,2, 4</a:t>
            </a:r>
          </a:p>
          <a:p>
            <a:pPr>
              <a:defRPr/>
            </a:pPr>
            <a:r>
              <a:rPr lang="en-US" sz="3600" smtClean="0">
                <a:solidFill>
                  <a:schemeClr val="hlink"/>
                </a:solidFill>
              </a:rPr>
              <a:t>(not 3)</a:t>
            </a:r>
          </a:p>
          <a:p>
            <a:pPr>
              <a:defRPr/>
            </a:pPr>
            <a:r>
              <a:rPr lang="en-US" sz="3600" smtClean="0">
                <a:solidFill>
                  <a:schemeClr val="hlink"/>
                </a:solidFill>
              </a:rPr>
              <a:t>&amp;</a:t>
            </a:r>
          </a:p>
          <a:p>
            <a:pPr>
              <a:defRPr/>
            </a:pPr>
            <a:r>
              <a:rPr lang="en-US" sz="3600" smtClean="0">
                <a:solidFill>
                  <a:schemeClr val="hlink"/>
                </a:solidFill>
              </a:rPr>
              <a:t>5,6,7</a:t>
            </a:r>
          </a:p>
        </p:txBody>
      </p:sp>
      <p:sp>
        <p:nvSpPr>
          <p:cNvPr id="102403" name="AutoShape 4">
            <a:hlinkClick r:id="rId2"/>
          </p:cNvPr>
          <p:cNvSpPr>
            <a:spLocks noChangeArrowheads="1"/>
          </p:cNvSpPr>
          <p:nvPr/>
        </p:nvSpPr>
        <p:spPr bwMode="auto">
          <a:xfrm>
            <a:off x="1295400" y="59436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600" cap="none" smtClean="0"/>
              <a:t>Alignment Key</a:t>
            </a:r>
          </a:p>
        </p:txBody>
      </p:sp>
      <p:graphicFrame>
        <p:nvGraphicFramePr>
          <p:cNvPr id="125971" name="Group 19"/>
          <p:cNvGraphicFramePr>
            <a:graphicFrameLocks noGrp="1"/>
          </p:cNvGraphicFramePr>
          <p:nvPr>
            <p:ph idx="1"/>
          </p:nvPr>
        </p:nvGraphicFramePr>
        <p:xfrm>
          <a:off x="457200" y="2019300"/>
          <a:ext cx="8229600" cy="4951413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Reading for Literature – Craft &amp; Structure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Standard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6.  Analyze how differences in the points of view of the characters and the audience or reader ( eg. created through the use of dramatic irony) create such effects as suspense or humor.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91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Essential Question: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What makes a story a “great” story?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What makes a great poem?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71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Learning Targets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identify the point of view in a story.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cs typeface="Tahoma" pitchFamily="34" charset="0"/>
                        </a:rPr>
                        <a:t>I can explain why an author chose a point of view to contribute to the meaning or mood of the story.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“Annabel Lee”</a:t>
            </a:r>
          </a:p>
        </p:txBody>
      </p:sp>
      <p:sp>
        <p:nvSpPr>
          <p:cNvPr id="87044" name="Rectangle 4"/>
          <p:cNvSpPr>
            <a:spLocks noGrp="1"/>
          </p:cNvSpPr>
          <p:nvPr>
            <p:ph type="body" sz="half" idx="4294967295"/>
          </p:nvPr>
        </p:nvSpPr>
        <p:spPr bwMode="auto">
          <a:xfrm>
            <a:off x="457200" y="2019300"/>
            <a:ext cx="4038600" cy="41179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800" smtClean="0"/>
              <a:t>MOOD</a:t>
            </a:r>
          </a:p>
          <a:p>
            <a:pPr>
              <a:defRPr/>
            </a:pPr>
            <a:endParaRPr lang="en-US" sz="1800" smtClean="0"/>
          </a:p>
          <a:p>
            <a:pPr>
              <a:defRPr/>
            </a:pPr>
            <a:r>
              <a:rPr lang="en-US" sz="1800" smtClean="0"/>
              <a:t>They were so much in love that…</a:t>
            </a:r>
          </a:p>
          <a:p>
            <a:pPr>
              <a:defRPr/>
            </a:pPr>
            <a:endParaRPr lang="en-US" sz="1800" smtClean="0"/>
          </a:p>
          <a:p>
            <a:pPr>
              <a:defRPr/>
            </a:pPr>
            <a:r>
              <a:rPr lang="en-US" sz="1800" smtClean="0"/>
              <a:t>So they made a cold wind blow..</a:t>
            </a:r>
          </a:p>
          <a:p>
            <a:pPr>
              <a:defRPr/>
            </a:pPr>
            <a:endParaRPr lang="en-US" sz="1800" smtClean="0"/>
          </a:p>
          <a:p>
            <a:pPr>
              <a:defRPr/>
            </a:pPr>
            <a:r>
              <a:rPr lang="en-US" sz="1800" smtClean="0"/>
              <a:t>But they are inseparable…</a:t>
            </a:r>
          </a:p>
          <a:p>
            <a:pPr>
              <a:defRPr/>
            </a:pPr>
            <a:endParaRPr lang="en-US" sz="1800" smtClean="0"/>
          </a:p>
          <a:p>
            <a:pPr>
              <a:defRPr/>
            </a:pPr>
            <a:r>
              <a:rPr lang="en-US" sz="1800" smtClean="0"/>
              <a:t>He sleeps 	</a:t>
            </a:r>
          </a:p>
        </p:txBody>
      </p:sp>
      <p:sp>
        <p:nvSpPr>
          <p:cNvPr id="87045" name="Rectangle 5"/>
          <p:cNvSpPr>
            <a:spLocks noGrp="1"/>
          </p:cNvSpPr>
          <p:nvPr>
            <p:ph type="body" sz="half" idx="4294967295"/>
          </p:nvPr>
        </p:nvSpPr>
        <p:spPr bwMode="auto">
          <a:xfrm>
            <a:off x="4648200" y="2019300"/>
            <a:ext cx="4038600" cy="41179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800" smtClean="0"/>
              <a:t>SAD</a:t>
            </a:r>
          </a:p>
          <a:p>
            <a:pPr>
              <a:defRPr/>
            </a:pPr>
            <a:endParaRPr lang="en-US" sz="1800" smtClean="0"/>
          </a:p>
          <a:p>
            <a:pPr>
              <a:defRPr/>
            </a:pPr>
            <a:r>
              <a:rPr lang="en-US" sz="1800" smtClean="0"/>
              <a:t>…the angels were jealous.</a:t>
            </a:r>
          </a:p>
          <a:p>
            <a:pPr>
              <a:defRPr/>
            </a:pPr>
            <a:endParaRPr lang="en-US" sz="1800" smtClean="0"/>
          </a:p>
          <a:p>
            <a:pPr>
              <a:defRPr/>
            </a:pPr>
            <a:r>
              <a:rPr lang="en-US" sz="1800" smtClean="0"/>
              <a:t>…and caused her to die.</a:t>
            </a:r>
          </a:p>
          <a:p>
            <a:pPr>
              <a:defRPr/>
            </a:pPr>
            <a:endParaRPr lang="en-US" sz="1800" smtClean="0"/>
          </a:p>
          <a:p>
            <a:pPr>
              <a:defRPr/>
            </a:pPr>
            <a:r>
              <a:rPr lang="en-US" sz="1800" smtClean="0"/>
              <a:t>… He dreams of her</a:t>
            </a:r>
          </a:p>
          <a:p>
            <a:pPr>
              <a:defRPr/>
            </a:pPr>
            <a:endParaRPr lang="en-US" sz="1800" smtClean="0"/>
          </a:p>
          <a:p>
            <a:pPr>
              <a:defRPr/>
            </a:pPr>
            <a:r>
              <a:rPr lang="en-US" sz="1800" smtClean="0"/>
              <a:t>…in her tomb by the sea.</a:t>
            </a:r>
          </a:p>
          <a:p>
            <a:pPr>
              <a:defRPr/>
            </a:pPr>
            <a:endParaRPr lang="en-US" sz="1800" smtClean="0"/>
          </a:p>
          <a:p>
            <a:pPr>
              <a:defRPr/>
            </a:pPr>
            <a:r>
              <a:rPr lang="en-US" sz="1800" smtClean="0"/>
              <a:t>REALLY?</a:t>
            </a:r>
          </a:p>
          <a:p>
            <a:pPr>
              <a:defRPr/>
            </a:pPr>
            <a:endParaRPr lang="en-US" sz="1800" smtClean="0"/>
          </a:p>
        </p:txBody>
      </p:sp>
      <p:pic>
        <p:nvPicPr>
          <p:cNvPr id="103428" name="Picture 6" descr="MC900436197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51054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70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70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70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70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70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70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70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70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70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70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70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70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7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7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7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70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0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70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70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70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70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70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70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70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70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70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70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70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70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70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800" b="0" cap="none" smtClean="0"/>
              <a:t>“The Raven”</a:t>
            </a:r>
          </a:p>
        </p:txBody>
      </p:sp>
      <p:sp>
        <p:nvSpPr>
          <p:cNvPr id="87043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defRPr/>
            </a:pPr>
            <a:endParaRPr lang="en-US" sz="360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3600" smtClean="0">
                <a:solidFill>
                  <a:srgbClr val="FF0000"/>
                </a:solidFill>
              </a:rPr>
              <a:t>NARRATIVE </a:t>
            </a:r>
            <a:r>
              <a:rPr lang="en-US" sz="3600" smtClean="0"/>
              <a:t>Poem</a:t>
            </a:r>
          </a:p>
          <a:p>
            <a:pPr>
              <a:lnSpc>
                <a:spcPct val="90000"/>
              </a:lnSpc>
              <a:defRPr/>
            </a:pPr>
            <a:endParaRPr lang="en-US" sz="3600" smtClean="0"/>
          </a:p>
          <a:p>
            <a:pPr>
              <a:lnSpc>
                <a:spcPct val="90000"/>
              </a:lnSpc>
              <a:defRPr/>
            </a:pPr>
            <a:r>
              <a:rPr lang="en-US" sz="3600" smtClean="0"/>
              <a:t>A poem that tells a story</a:t>
            </a:r>
          </a:p>
          <a:p>
            <a:pPr>
              <a:lnSpc>
                <a:spcPct val="90000"/>
              </a:lnSpc>
              <a:defRPr/>
            </a:pPr>
            <a:endParaRPr lang="en-US" sz="3600" smtClean="0"/>
          </a:p>
          <a:p>
            <a:pPr>
              <a:lnSpc>
                <a:spcPct val="90000"/>
              </a:lnSpc>
              <a:defRPr/>
            </a:pPr>
            <a:r>
              <a:rPr lang="en-US" sz="3600" smtClean="0"/>
              <a:t>It will have story elements…</a:t>
            </a:r>
          </a:p>
          <a:p>
            <a:pPr>
              <a:lnSpc>
                <a:spcPct val="90000"/>
              </a:lnSpc>
              <a:defRPr/>
            </a:pPr>
            <a:r>
              <a:rPr lang="en-US" sz="3600" smtClean="0"/>
              <a:t>Character, setting,  plot, conflict, theme</a:t>
            </a:r>
          </a:p>
        </p:txBody>
      </p:sp>
      <p:pic>
        <p:nvPicPr>
          <p:cNvPr id="104453" name="Picture 5" descr="ANd9GcTn-PMICBxlNV15RuSQW01kqLB4pE6Wk2vHVHhY9wuyR3g-CvVO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77025" y="1600200"/>
            <a:ext cx="2238375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cap="none" smtClean="0"/>
              <a:t>“THE RAVEN”</a:t>
            </a:r>
          </a:p>
        </p:txBody>
      </p:sp>
      <p:sp>
        <p:nvSpPr>
          <p:cNvPr id="64516" name="Rectangle 4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381000" indent="-381000">
              <a:defRPr/>
            </a:pPr>
            <a:r>
              <a:rPr lang="en-US" sz="2800" b="1" smtClean="0">
                <a:solidFill>
                  <a:schemeClr val="hlink"/>
                </a:solidFill>
              </a:rPr>
              <a:t>Paraphrase </a:t>
            </a:r>
            <a:r>
              <a:rPr lang="en-US" sz="2800" b="1" smtClean="0"/>
              <a:t>(restate in your own words) each stanza .</a:t>
            </a:r>
          </a:p>
          <a:p>
            <a:pPr marL="381000" indent="-381000">
              <a:defRPr/>
            </a:pPr>
            <a:endParaRPr lang="en-US" sz="2800" b="1" smtClean="0"/>
          </a:p>
          <a:p>
            <a:pPr marL="381000" indent="-381000">
              <a:defRPr/>
            </a:pPr>
            <a:r>
              <a:rPr lang="en-US" sz="2400" smtClean="0"/>
              <a:t>For example, in the first stanza,</a:t>
            </a:r>
          </a:p>
          <a:p>
            <a:pPr marL="381000" indent="-381000">
              <a:defRPr/>
            </a:pPr>
            <a:endParaRPr lang="en-US" sz="2400" smtClean="0"/>
          </a:p>
          <a:p>
            <a:pPr marL="381000" indent="-381000">
              <a:defRPr/>
            </a:pPr>
            <a:r>
              <a:rPr lang="en-US" sz="2400" smtClean="0"/>
              <a:t>At midnight, in winter, a man is reading old books in his house, </a:t>
            </a:r>
          </a:p>
          <a:p>
            <a:pPr marL="381000" indent="-381000">
              <a:defRPr/>
            </a:pPr>
            <a:r>
              <a:rPr lang="en-US" sz="2400" smtClean="0"/>
              <a:t>to try to forget his sorrows,</a:t>
            </a:r>
          </a:p>
          <a:p>
            <a:pPr marL="381000" indent="-381000">
              <a:defRPr/>
            </a:pPr>
            <a:r>
              <a:rPr lang="en-US" sz="2400" smtClean="0"/>
              <a:t>but he is startled by a tapping sound </a:t>
            </a:r>
          </a:p>
          <a:p>
            <a:pPr marL="381000" indent="-381000">
              <a:defRPr/>
            </a:pPr>
            <a:r>
              <a:rPr lang="en-US" sz="2400" smtClean="0"/>
              <a:t>that may be the wind</a:t>
            </a:r>
          </a:p>
          <a:p>
            <a:pPr marL="381000" indent="-381000">
              <a:defRPr/>
            </a:pPr>
            <a:r>
              <a:rPr lang="en-US" sz="2400" smtClean="0"/>
              <a:t> and then resumes reading.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4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4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4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45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45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45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45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45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45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45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45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45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45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45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45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45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45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45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3200" cap="none" smtClean="0"/>
              <a:t>“THE RAVEN”</a:t>
            </a:r>
          </a:p>
        </p:txBody>
      </p:sp>
      <p:sp>
        <p:nvSpPr>
          <p:cNvPr id="95235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defRPr/>
            </a:pPr>
            <a:r>
              <a:rPr lang="en-US" sz="3200" smtClean="0"/>
              <a:t>Listen for Sound Devices:</a:t>
            </a:r>
          </a:p>
          <a:p>
            <a:pPr>
              <a:lnSpc>
                <a:spcPct val="90000"/>
              </a:lnSpc>
              <a:defRPr/>
            </a:pPr>
            <a:endParaRPr lang="en-US" sz="3200" smtClean="0"/>
          </a:p>
          <a:p>
            <a:pPr>
              <a:lnSpc>
                <a:spcPct val="90000"/>
              </a:lnSpc>
              <a:defRPr/>
            </a:pPr>
            <a:r>
              <a:rPr lang="en-US" smtClean="0"/>
              <a:t>Repetition</a:t>
            </a:r>
          </a:p>
          <a:p>
            <a:pPr>
              <a:lnSpc>
                <a:spcPct val="90000"/>
              </a:lnSpc>
              <a:defRPr/>
            </a:pPr>
            <a:r>
              <a:rPr lang="en-US" smtClean="0"/>
              <a:t>Rhyme</a:t>
            </a:r>
          </a:p>
          <a:p>
            <a:pPr>
              <a:lnSpc>
                <a:spcPct val="90000"/>
              </a:lnSpc>
              <a:defRPr/>
            </a:pPr>
            <a:r>
              <a:rPr lang="en-US" smtClean="0"/>
              <a:t>Alliteration</a:t>
            </a:r>
          </a:p>
          <a:p>
            <a:pPr>
              <a:lnSpc>
                <a:spcPct val="90000"/>
              </a:lnSpc>
              <a:defRPr/>
            </a:pPr>
            <a:r>
              <a:rPr lang="en-US" smtClean="0"/>
              <a:t>Assonance</a:t>
            </a:r>
          </a:p>
          <a:p>
            <a:pPr>
              <a:lnSpc>
                <a:spcPct val="90000"/>
              </a:lnSpc>
              <a:defRPr/>
            </a:pPr>
            <a:r>
              <a:rPr lang="en-US" smtClean="0"/>
              <a:t>OnomatoPOEia</a:t>
            </a:r>
          </a:p>
          <a:p>
            <a:pPr>
              <a:lnSpc>
                <a:spcPct val="90000"/>
              </a:lnSpc>
              <a:defRPr/>
            </a:pPr>
            <a:endParaRPr lang="en-US" smtClean="0"/>
          </a:p>
          <a:p>
            <a:pPr>
              <a:lnSpc>
                <a:spcPct val="90000"/>
              </a:lnSpc>
              <a:defRPr/>
            </a:pPr>
            <a:r>
              <a:rPr lang="en-US" smtClean="0"/>
              <a:t>“… as I pondered </a:t>
            </a:r>
            <a:r>
              <a:rPr lang="en-US" smtClean="0">
                <a:solidFill>
                  <a:schemeClr val="hlink"/>
                </a:solidFill>
              </a:rPr>
              <a:t>weak </a:t>
            </a:r>
            <a:r>
              <a:rPr lang="en-US" smtClean="0"/>
              <a:t>and </a:t>
            </a:r>
            <a:r>
              <a:rPr lang="en-US" smtClean="0">
                <a:solidFill>
                  <a:schemeClr val="hlink"/>
                </a:solidFill>
              </a:rPr>
              <a:t>weary</a:t>
            </a:r>
            <a:r>
              <a:rPr lang="en-US" smtClean="0"/>
              <a:t>…”</a:t>
            </a:r>
          </a:p>
          <a:p>
            <a:pPr>
              <a:lnSpc>
                <a:spcPct val="90000"/>
              </a:lnSpc>
              <a:defRPr/>
            </a:pPr>
            <a:r>
              <a:rPr lang="en-US" smtClean="0"/>
              <a:t>“tapping..”     “rustling”</a:t>
            </a:r>
          </a:p>
          <a:p>
            <a:pPr>
              <a:lnSpc>
                <a:spcPct val="90000"/>
              </a:lnSpc>
              <a:defRPr/>
            </a:pPr>
            <a:endParaRPr lang="en-US" smtClean="0"/>
          </a:p>
        </p:txBody>
      </p:sp>
      <p:sp>
        <p:nvSpPr>
          <p:cNvPr id="106499" name="AutoShape 4">
            <a:hlinkClick r:id="rId2"/>
          </p:cNvPr>
          <p:cNvSpPr>
            <a:spLocks noChangeArrowheads="1"/>
          </p:cNvSpPr>
          <p:nvPr/>
        </p:nvSpPr>
        <p:spPr bwMode="auto">
          <a:xfrm>
            <a:off x="762000" y="60198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“The Raven”</a:t>
            </a:r>
          </a:p>
        </p:txBody>
      </p:sp>
      <p:sp>
        <p:nvSpPr>
          <p:cNvPr id="188419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 marL="381000" indent="-381000" algn="l">
              <a:buFontTx/>
              <a:buAutoNum type="arabicPeriod"/>
              <a:defRPr/>
            </a:pPr>
            <a:r>
              <a:rPr lang="en-US" smtClean="0"/>
              <a:t>Allusions</a:t>
            </a:r>
          </a:p>
          <a:p>
            <a:pPr marL="342900" lvl="1" indent="-342900" algn="l">
              <a:defRPr/>
            </a:pPr>
            <a:r>
              <a:rPr lang="en-US" sz="2000" smtClean="0"/>
              <a:t>	a.  “Bust of Pallas”  (Roman Goddess)</a:t>
            </a:r>
          </a:p>
          <a:p>
            <a:pPr marL="342900" lvl="1" indent="-342900" algn="l">
              <a:defRPr/>
            </a:pPr>
            <a:r>
              <a:rPr lang="en-US" sz="2000" smtClean="0"/>
              <a:t>	b.  “Plutonian Shore”  ( Pluto was god of the Underworld) </a:t>
            </a:r>
          </a:p>
          <a:p>
            <a:pPr marL="342900" lvl="1" indent="-342900" algn="l">
              <a:defRPr/>
            </a:pPr>
            <a:endParaRPr lang="en-US" sz="2000" smtClean="0"/>
          </a:p>
          <a:p>
            <a:pPr marL="342900" lvl="1" indent="-342900" algn="l">
              <a:buFontTx/>
              <a:buAutoNum type="arabicPeriod" startAt="2"/>
              <a:defRPr/>
            </a:pPr>
            <a:r>
              <a:rPr lang="en-US" sz="2000" smtClean="0"/>
              <a:t>Dialogue – </a:t>
            </a:r>
          </a:p>
          <a:p>
            <a:pPr marL="342900" lvl="1" indent="-342900" algn="l">
              <a:defRPr/>
            </a:pPr>
            <a:r>
              <a:rPr lang="en-US" sz="2000" smtClean="0"/>
              <a:t>	“Nevermore” – what does that mean?</a:t>
            </a:r>
          </a:p>
          <a:p>
            <a:pPr marL="342900" lvl="1" indent="-342900" algn="l">
              <a:defRPr/>
            </a:pPr>
            <a:endParaRPr lang="en-US" sz="2000" smtClean="0"/>
          </a:p>
          <a:p>
            <a:pPr marL="381000" indent="-381000" algn="l">
              <a:defRPr/>
            </a:pPr>
            <a:r>
              <a:rPr lang="en-US" smtClean="0"/>
              <a:t>3.  Symbols</a:t>
            </a:r>
          </a:p>
          <a:p>
            <a:pPr marL="342900" lvl="1" indent="-342900" algn="l">
              <a:defRPr/>
            </a:pPr>
            <a:r>
              <a:rPr lang="en-US" sz="2000" smtClean="0"/>
              <a:t>	a.  Pallas  (another name for Minerva, Goddess of Wisdom)</a:t>
            </a:r>
          </a:p>
          <a:p>
            <a:pPr marL="342900" lvl="1" indent="-342900" algn="l">
              <a:defRPr/>
            </a:pPr>
            <a:r>
              <a:rPr lang="en-US" sz="2000" smtClean="0"/>
              <a:t>	b.  Raven -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8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8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8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8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8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8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8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8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8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8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8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8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8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8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8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2400" cap="none" smtClean="0"/>
              <a:t>Questions for RAVENous Minds</a:t>
            </a:r>
          </a:p>
        </p:txBody>
      </p:sp>
      <p:sp>
        <p:nvSpPr>
          <p:cNvPr id="190467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 marL="381000" indent="-381000" algn="l">
              <a:buFontTx/>
              <a:buAutoNum type="arabicPeriod"/>
              <a:defRPr/>
            </a:pPr>
            <a:r>
              <a:rPr lang="en-US" smtClean="0"/>
              <a:t>Why is the raven an appropriate choice?  What may it symbolize?</a:t>
            </a:r>
          </a:p>
          <a:p>
            <a:pPr marL="381000" indent="-381000" algn="l">
              <a:defRPr/>
            </a:pPr>
            <a:endParaRPr lang="en-US" smtClean="0"/>
          </a:p>
          <a:p>
            <a:pPr marL="381000" indent="-381000" algn="l">
              <a:defRPr/>
            </a:pPr>
            <a:r>
              <a:rPr lang="en-US" smtClean="0"/>
              <a:t>2.	How many times does is the word “Nevermore” used?</a:t>
            </a:r>
          </a:p>
          <a:p>
            <a:pPr marL="381000" indent="-381000" algn="l">
              <a:defRPr/>
            </a:pPr>
            <a:endParaRPr lang="en-US" smtClean="0"/>
          </a:p>
          <a:p>
            <a:pPr marL="381000" indent="-381000" algn="l">
              <a:defRPr/>
            </a:pPr>
            <a:r>
              <a:rPr lang="en-US" smtClean="0"/>
              <a:t>3.	What questions could you ask the raven?  (It’s answer is ‘Nevermore’.)</a:t>
            </a:r>
          </a:p>
          <a:p>
            <a:pPr marL="381000" indent="-381000" algn="l">
              <a:defRPr/>
            </a:pPr>
            <a:r>
              <a:rPr lang="en-US" smtClean="0"/>
              <a:t>       List 3 ideas.</a:t>
            </a:r>
          </a:p>
          <a:p>
            <a:pPr marL="381000" indent="-381000" algn="l">
              <a:defRPr/>
            </a:pPr>
            <a:endParaRPr lang="en-US" smtClean="0"/>
          </a:p>
          <a:p>
            <a:pPr marL="381000" indent="-381000" algn="l">
              <a:defRPr/>
            </a:pPr>
            <a:r>
              <a:rPr lang="en-US" smtClean="0"/>
              <a:t>4.	Since the raven will not be leaving, what should the man do with him?  Can he make him useful?  List 3 ideas.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0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0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0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0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0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0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0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0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0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6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“The Bells”</a:t>
            </a:r>
          </a:p>
        </p:txBody>
      </p:sp>
      <p:sp>
        <p:nvSpPr>
          <p:cNvPr id="128007" name="Rectangle 7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3600" b="1" smtClean="0"/>
              <a:t>Both Lyrical and a Narrative</a:t>
            </a:r>
          </a:p>
          <a:p>
            <a:pPr>
              <a:lnSpc>
                <a:spcPct val="90000"/>
              </a:lnSpc>
              <a:defRPr/>
            </a:pPr>
            <a:endParaRPr lang="en-US" sz="3600" b="1" smtClean="0"/>
          </a:p>
          <a:p>
            <a:pPr>
              <a:lnSpc>
                <a:spcPct val="90000"/>
              </a:lnSpc>
              <a:defRPr/>
            </a:pPr>
            <a:r>
              <a:rPr lang="en-US" sz="3600" b="1" smtClean="0"/>
              <a:t>Each Section has a different mood.</a:t>
            </a:r>
          </a:p>
          <a:p>
            <a:pPr>
              <a:lnSpc>
                <a:spcPct val="90000"/>
              </a:lnSpc>
              <a:defRPr/>
            </a:pPr>
            <a:r>
              <a:rPr lang="en-US" sz="3600" b="1" smtClean="0"/>
              <a:t>I.</a:t>
            </a:r>
          </a:p>
          <a:p>
            <a:pPr>
              <a:lnSpc>
                <a:spcPct val="90000"/>
              </a:lnSpc>
              <a:defRPr/>
            </a:pPr>
            <a:r>
              <a:rPr lang="en-US" sz="3600" b="1" smtClean="0"/>
              <a:t>II.</a:t>
            </a:r>
          </a:p>
          <a:p>
            <a:pPr>
              <a:lnSpc>
                <a:spcPct val="90000"/>
              </a:lnSpc>
              <a:defRPr/>
            </a:pPr>
            <a:r>
              <a:rPr lang="en-US" sz="3600" b="1" smtClean="0"/>
              <a:t>III.</a:t>
            </a:r>
          </a:p>
          <a:p>
            <a:pPr>
              <a:lnSpc>
                <a:spcPct val="90000"/>
              </a:lnSpc>
              <a:defRPr/>
            </a:pPr>
            <a:r>
              <a:rPr lang="en-US" sz="3600" b="1" smtClean="0"/>
              <a:t>IV.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Tit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cap="none" smtClean="0"/>
              <a:t>“THE BELLS”</a:t>
            </a:r>
          </a:p>
        </p:txBody>
      </p:sp>
      <p:sp>
        <p:nvSpPr>
          <p:cNvPr id="65540" name="Rectangle 4"/>
          <p:cNvSpPr>
            <a:spLocks noGrp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381000" indent="-381000" algn="l">
              <a:defRPr/>
            </a:pPr>
            <a:r>
              <a:rPr lang="en-US" sz="3600" b="1" smtClean="0"/>
              <a:t>Each Section has a different mood.</a:t>
            </a:r>
          </a:p>
          <a:p>
            <a:pPr marL="381000" indent="-381000" algn="l">
              <a:defRPr/>
            </a:pPr>
            <a:endParaRPr lang="en-US" sz="3600" b="1" smtClean="0"/>
          </a:p>
          <a:p>
            <a:pPr marL="381000" indent="-381000" algn="l">
              <a:defRPr/>
            </a:pPr>
            <a:r>
              <a:rPr lang="en-US" sz="3600" b="1" smtClean="0"/>
              <a:t>I.  	</a:t>
            </a:r>
            <a:r>
              <a:rPr lang="en-US" sz="3600" b="1" smtClean="0">
                <a:solidFill>
                  <a:schemeClr val="hlink"/>
                </a:solidFill>
              </a:rPr>
              <a:t>Happy</a:t>
            </a:r>
            <a:r>
              <a:rPr lang="en-US" sz="3600" b="1" smtClean="0"/>
              <a:t>, Lively, Silver Jingle Bells</a:t>
            </a:r>
          </a:p>
          <a:p>
            <a:pPr marL="381000" indent="-381000" algn="l">
              <a:defRPr/>
            </a:pPr>
            <a:r>
              <a:rPr lang="en-US" sz="3600" b="1" smtClean="0"/>
              <a:t>II.    </a:t>
            </a:r>
            <a:r>
              <a:rPr lang="en-US" sz="3600" b="1" smtClean="0">
                <a:solidFill>
                  <a:srgbClr val="FF9900"/>
                </a:solidFill>
              </a:rPr>
              <a:t>Joyful</a:t>
            </a:r>
            <a:r>
              <a:rPr lang="en-US" sz="3600" b="1" smtClean="0"/>
              <a:t>, Golden, Wedding Bells</a:t>
            </a:r>
          </a:p>
          <a:p>
            <a:pPr marL="381000" indent="-381000" algn="l">
              <a:defRPr/>
            </a:pPr>
            <a:r>
              <a:rPr lang="en-US" sz="3600" b="1" smtClean="0"/>
              <a:t>III.  </a:t>
            </a:r>
            <a:r>
              <a:rPr lang="en-US" sz="3600" b="1" smtClean="0">
                <a:solidFill>
                  <a:srgbClr val="FF0000"/>
                </a:solidFill>
              </a:rPr>
              <a:t>Scary</a:t>
            </a:r>
            <a:r>
              <a:rPr lang="en-US" sz="3600" b="1" smtClean="0"/>
              <a:t>, Angry, Alarm Bells</a:t>
            </a:r>
          </a:p>
          <a:p>
            <a:pPr marL="381000" indent="-381000" algn="l">
              <a:defRPr/>
            </a:pPr>
            <a:r>
              <a:rPr lang="en-US" sz="3600" b="1" smtClean="0"/>
              <a:t>IV.   </a:t>
            </a:r>
            <a:r>
              <a:rPr lang="en-US" sz="3600" b="1" smtClean="0">
                <a:solidFill>
                  <a:schemeClr val="folHlink"/>
                </a:solidFill>
              </a:rPr>
              <a:t>Sad</a:t>
            </a:r>
            <a:r>
              <a:rPr lang="en-US" sz="3600" b="1" smtClean="0"/>
              <a:t>, Iron, Tolling Bells</a:t>
            </a:r>
          </a:p>
          <a:p>
            <a:pPr marL="381000" indent="-381000">
              <a:defRPr/>
            </a:pPr>
            <a:endParaRPr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55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55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55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55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55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55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5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5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5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55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5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5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“The Bells”</a:t>
            </a:r>
          </a:p>
        </p:txBody>
      </p:sp>
      <p:sp>
        <p:nvSpPr>
          <p:cNvPr id="192515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defRPr/>
            </a:pPr>
            <a:endParaRPr lang="en-US" sz="3600" b="1" smtClean="0"/>
          </a:p>
          <a:p>
            <a:pPr>
              <a:defRPr/>
            </a:pPr>
            <a:r>
              <a:rPr lang="en-US" sz="3600" b="1" smtClean="0"/>
              <a:t>How do the </a:t>
            </a:r>
            <a:r>
              <a:rPr lang="en-US" sz="3600" b="1" smtClean="0">
                <a:solidFill>
                  <a:schemeClr val="hlink"/>
                </a:solidFill>
              </a:rPr>
              <a:t>Sound Devices</a:t>
            </a:r>
            <a:r>
              <a:rPr lang="en-US" sz="3600" b="1" smtClean="0"/>
              <a:t> </a:t>
            </a:r>
          </a:p>
          <a:p>
            <a:pPr>
              <a:defRPr/>
            </a:pPr>
            <a:r>
              <a:rPr lang="en-US" sz="3600" b="1" smtClean="0"/>
              <a:t>and word choices </a:t>
            </a:r>
          </a:p>
          <a:p>
            <a:pPr>
              <a:defRPr/>
            </a:pPr>
            <a:r>
              <a:rPr lang="en-US" sz="3600" b="1" smtClean="0">
                <a:solidFill>
                  <a:schemeClr val="hlink"/>
                </a:solidFill>
              </a:rPr>
              <a:t>contribute</a:t>
            </a:r>
            <a:r>
              <a:rPr lang="en-US" sz="3600" b="1" smtClean="0"/>
              <a:t> to </a:t>
            </a:r>
          </a:p>
          <a:p>
            <a:pPr>
              <a:defRPr/>
            </a:pPr>
            <a:r>
              <a:rPr lang="en-US" sz="3600" b="1" smtClean="0"/>
              <a:t>the </a:t>
            </a:r>
            <a:r>
              <a:rPr lang="en-US" sz="3600" b="1" smtClean="0">
                <a:solidFill>
                  <a:schemeClr val="hlink"/>
                </a:solidFill>
              </a:rPr>
              <a:t>mood</a:t>
            </a:r>
            <a:r>
              <a:rPr lang="en-US" sz="3600" b="1" smtClean="0"/>
              <a:t> of the poem</a:t>
            </a:r>
            <a:r>
              <a:rPr lang="en-US" sz="4000" smtClean="0"/>
              <a:t>?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2"/>
          <p:cNvSpPr>
            <a:spLocks noGrp="1"/>
          </p:cNvSpPr>
          <p:nvPr>
            <p:ph type="title"/>
          </p:nvPr>
        </p:nvSpPr>
        <p:spPr bwMode="auto">
          <a:ln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4000" cap="none" smtClean="0"/>
              <a:t>“The Bells”</a:t>
            </a:r>
          </a:p>
        </p:txBody>
      </p:sp>
      <p:sp>
        <p:nvSpPr>
          <p:cNvPr id="191491" name="Rectangle 3"/>
          <p:cNvSpPr>
            <a:spLocks noGrp="1"/>
          </p:cNvSpPr>
          <p:nvPr>
            <p:ph type="body" idx="4294967295"/>
          </p:nvPr>
        </p:nvSpPr>
        <p:spPr bwMode="auto"/>
        <p:txBody>
          <a:bodyPr/>
          <a:lstStyle/>
          <a:p>
            <a:pPr>
              <a:defRPr/>
            </a:pPr>
            <a:endParaRPr lang="en-US" sz="3600" smtClean="0"/>
          </a:p>
          <a:p>
            <a:pPr>
              <a:defRPr/>
            </a:pPr>
            <a:endParaRPr lang="en-US" sz="3600" smtClean="0"/>
          </a:p>
          <a:p>
            <a:pPr>
              <a:defRPr/>
            </a:pPr>
            <a:r>
              <a:rPr lang="en-US" sz="3600" smtClean="0"/>
              <a:t>What do the bells symbolize?</a:t>
            </a:r>
          </a:p>
        </p:txBody>
      </p:sp>
      <p:sp>
        <p:nvSpPr>
          <p:cNvPr id="112643" name="AutoShape 4">
            <a:hlinkClick r:id="rId2"/>
          </p:cNvPr>
          <p:cNvSpPr>
            <a:spLocks noChangeArrowheads="1"/>
          </p:cNvSpPr>
          <p:nvPr/>
        </p:nvSpPr>
        <p:spPr bwMode="auto">
          <a:xfrm>
            <a:off x="1295400" y="59436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ackTie">
    <a:dk1>
      <a:srgbClr val="000000"/>
    </a:dk1>
    <a:lt1>
      <a:srgbClr val="FFFFFF"/>
    </a:lt1>
    <a:dk2>
      <a:srgbClr val="46464A"/>
    </a:dk2>
    <a:lt2>
      <a:srgbClr val="E3DCCF"/>
    </a:lt2>
    <a:accent1>
      <a:srgbClr val="6F6F74"/>
    </a:accent1>
    <a:accent2>
      <a:srgbClr val="A7B789"/>
    </a:accent2>
    <a:accent3>
      <a:srgbClr val="BEAE98"/>
    </a:accent3>
    <a:accent4>
      <a:srgbClr val="92A9B9"/>
    </a:accent4>
    <a:accent5>
      <a:srgbClr val="9C8265"/>
    </a:accent5>
    <a:accent6>
      <a:srgbClr val="8D6974"/>
    </a:accent6>
    <a:hlink>
      <a:srgbClr val="67AABF"/>
    </a:hlink>
    <a:folHlink>
      <a:srgbClr val="B1B5A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1972</TotalTime>
  <Words>3673</Words>
  <Application>Microsoft Office PowerPoint</Application>
  <PresentationFormat>On-screen Show (4:3)</PresentationFormat>
  <Paragraphs>914</Paragraphs>
  <Slides>110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110</vt:i4>
      </vt:variant>
    </vt:vector>
  </HeadingPairs>
  <TitlesOfParts>
    <vt:vector size="120" baseType="lpstr">
      <vt:lpstr>Arial</vt:lpstr>
      <vt:lpstr>Garamond</vt:lpstr>
      <vt:lpstr>Tunga</vt:lpstr>
      <vt:lpstr>Tahoma</vt:lpstr>
      <vt:lpstr>Calibri</vt:lpstr>
      <vt:lpstr>BlackTie</vt:lpstr>
      <vt:lpstr>BlackTie</vt:lpstr>
      <vt:lpstr>BlackTie</vt:lpstr>
      <vt:lpstr>BlackTie</vt:lpstr>
      <vt:lpstr>BlackTie</vt:lpstr>
      <vt:lpstr>Slide 1</vt:lpstr>
      <vt:lpstr>CONTENTS</vt:lpstr>
      <vt:lpstr>ASSIGNMENTS</vt:lpstr>
      <vt:lpstr>Alignment Key</vt:lpstr>
      <vt:lpstr>Alignment Key</vt:lpstr>
      <vt:lpstr>Alignment Key</vt:lpstr>
      <vt:lpstr>Alignment Key</vt:lpstr>
      <vt:lpstr>Alignment Key</vt:lpstr>
      <vt:lpstr>Alignment Key</vt:lpstr>
      <vt:lpstr>Alignment Key</vt:lpstr>
      <vt:lpstr>Alignment Key</vt:lpstr>
      <vt:lpstr>Alignment Key</vt:lpstr>
      <vt:lpstr>Alignment Key</vt:lpstr>
      <vt:lpstr>MYSTERY</vt:lpstr>
      <vt:lpstr>MYSTERY TERMS</vt:lpstr>
      <vt:lpstr> ONE HOUR MYSTERY </vt:lpstr>
      <vt:lpstr>ONE HOUR MYSTERY</vt:lpstr>
      <vt:lpstr>“Silver Blaze”</vt:lpstr>
      <vt:lpstr>About the Author</vt:lpstr>
      <vt:lpstr>ELEMENTARY…  STORY CONTENT</vt:lpstr>
      <vt:lpstr>“SILVER BLAZE”</vt:lpstr>
      <vt:lpstr>Main Idea</vt:lpstr>
      <vt:lpstr>ASSIGNMENT I.</vt:lpstr>
      <vt:lpstr>EDGAR ALLEN POE</vt:lpstr>
      <vt:lpstr>“THE PURLOINED LETTER”</vt:lpstr>
      <vt:lpstr>“THE PURLOINED LETTER”</vt:lpstr>
      <vt:lpstr>“Purloined Letter”</vt:lpstr>
      <vt:lpstr>ASSIGNMENT II.</vt:lpstr>
      <vt:lpstr>ANALYZING LITERATURE</vt:lpstr>
      <vt:lpstr>CONTENT</vt:lpstr>
      <vt:lpstr>STYLE</vt:lpstr>
      <vt:lpstr>TONE</vt:lpstr>
      <vt:lpstr>MOOD</vt:lpstr>
      <vt:lpstr>LITERARY TECHNIQUES</vt:lpstr>
      <vt:lpstr>IMAGERY</vt:lpstr>
      <vt:lpstr>Simile</vt:lpstr>
      <vt:lpstr>Metaphor</vt:lpstr>
      <vt:lpstr>Idiom</vt:lpstr>
      <vt:lpstr>Hyperbole</vt:lpstr>
      <vt:lpstr>Oxymoron</vt:lpstr>
      <vt:lpstr>Personification</vt:lpstr>
      <vt:lpstr>Anthropomorphism</vt:lpstr>
      <vt:lpstr>DIALOGUE</vt:lpstr>
      <vt:lpstr>SYMBOL</vt:lpstr>
      <vt:lpstr>IRONY</vt:lpstr>
      <vt:lpstr>Allusion</vt:lpstr>
      <vt:lpstr>FORESHADOWING</vt:lpstr>
      <vt:lpstr>FLASHBACK</vt:lpstr>
      <vt:lpstr>ASSIGNMENT III</vt:lpstr>
      <vt:lpstr>EDGAR ALLAN POE</vt:lpstr>
      <vt:lpstr>POE’S LIFE</vt:lpstr>
      <vt:lpstr>THE TELL-TALE HEART</vt:lpstr>
      <vt:lpstr>THE TELL-TALE HEART</vt:lpstr>
      <vt:lpstr>THE TELL-TALE HEART</vt:lpstr>
      <vt:lpstr>The Tell-Tale Heart</vt:lpstr>
      <vt:lpstr>HOP-FROG</vt:lpstr>
      <vt:lpstr>“HOP FROG”</vt:lpstr>
      <vt:lpstr>“HOP FROG”</vt:lpstr>
      <vt:lpstr>“Hop Frog”</vt:lpstr>
      <vt:lpstr>MASQUE OF THE RED DEATH</vt:lpstr>
      <vt:lpstr>“THE MASQUE OF THE RED DEATH”</vt:lpstr>
      <vt:lpstr>Masque of the  Red Death</vt:lpstr>
      <vt:lpstr>MASQUE OF THE RED DEATH</vt:lpstr>
      <vt:lpstr>ASSIGNMENT IV. Literary Analysis  Essay I</vt:lpstr>
      <vt:lpstr>Transition Words</vt:lpstr>
      <vt:lpstr>Block Format</vt:lpstr>
      <vt:lpstr>Introduction</vt:lpstr>
      <vt:lpstr>Body Paragraph 1</vt:lpstr>
      <vt:lpstr>Body Paragraph 2</vt:lpstr>
      <vt:lpstr>Conclusion</vt:lpstr>
      <vt:lpstr>Two Tales of Terror Essay</vt:lpstr>
      <vt:lpstr>EDGAR ALLEN POE</vt:lpstr>
      <vt:lpstr>READING POETRY</vt:lpstr>
      <vt:lpstr>STANZA</vt:lpstr>
      <vt:lpstr>SOUNDS OF POETRY </vt:lpstr>
      <vt:lpstr>RHYTHM</vt:lpstr>
      <vt:lpstr>METER</vt:lpstr>
      <vt:lpstr>RHYME</vt:lpstr>
      <vt:lpstr>RHYME SCHEME</vt:lpstr>
      <vt:lpstr>Repetition</vt:lpstr>
      <vt:lpstr>ALLITERATION</vt:lpstr>
      <vt:lpstr>ASSONANCE</vt:lpstr>
      <vt:lpstr>ONOMATOPOEIA</vt:lpstr>
      <vt:lpstr>ASSIGNMENT V.</vt:lpstr>
      <vt:lpstr>IMAGERY</vt:lpstr>
      <vt:lpstr>CONTENT</vt:lpstr>
      <vt:lpstr>Style</vt:lpstr>
      <vt:lpstr>“ANNABEL LEE”</vt:lpstr>
      <vt:lpstr>“Annabel Lee”</vt:lpstr>
      <vt:lpstr>“Annabel Lee”</vt:lpstr>
      <vt:lpstr>“The Raven”</vt:lpstr>
      <vt:lpstr>“THE RAVEN”</vt:lpstr>
      <vt:lpstr>“THE RAVEN”</vt:lpstr>
      <vt:lpstr>“The Raven”</vt:lpstr>
      <vt:lpstr>Questions for RAVENous Minds</vt:lpstr>
      <vt:lpstr>“The Bells”</vt:lpstr>
      <vt:lpstr>“THE BELLS”</vt:lpstr>
      <vt:lpstr>“The Bells”</vt:lpstr>
      <vt:lpstr>“The Bells”</vt:lpstr>
      <vt:lpstr>PROJECTS VI – VII  TIC TAC POE- Show what you know! Choose three in a row.  (May do a fourth for bonus points.)</vt:lpstr>
      <vt:lpstr>ILLUSTRATION</vt:lpstr>
      <vt:lpstr>RECITATION</vt:lpstr>
      <vt:lpstr>PARODY</vt:lpstr>
      <vt:lpstr>STORY</vt:lpstr>
      <vt:lpstr>DRAMA</vt:lpstr>
      <vt:lpstr>MOVIE TRAILER</vt:lpstr>
      <vt:lpstr>COMIC STRIP</vt:lpstr>
      <vt:lpstr>Read and Report</vt:lpstr>
      <vt:lpstr>Final Essay</vt:lpstr>
      <vt:lpstr>POINT by POINT Comparison/Contrast Structure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Mystery &amp; Terror</dc:title>
  <dc:creator>Jane</dc:creator>
  <cp:lastModifiedBy> </cp:lastModifiedBy>
  <cp:revision>66</cp:revision>
  <dcterms:created xsi:type="dcterms:W3CDTF">2012-08-28T01:13:22Z</dcterms:created>
  <dcterms:modified xsi:type="dcterms:W3CDTF">2012-10-15T23:26:27Z</dcterms:modified>
</cp:coreProperties>
</file>